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66"/>
  </p:notesMasterIdLst>
  <p:handoutMasterIdLst>
    <p:handoutMasterId r:id="rId67"/>
  </p:handoutMasterIdLst>
  <p:sldIdLst>
    <p:sldId id="256" r:id="rId2"/>
    <p:sldId id="288" r:id="rId3"/>
    <p:sldId id="291" r:id="rId4"/>
    <p:sldId id="290" r:id="rId5"/>
    <p:sldId id="289" r:id="rId6"/>
    <p:sldId id="258" r:id="rId7"/>
    <p:sldId id="283" r:id="rId8"/>
    <p:sldId id="333" r:id="rId9"/>
    <p:sldId id="293" r:id="rId10"/>
    <p:sldId id="295" r:id="rId11"/>
    <p:sldId id="296" r:id="rId12"/>
    <p:sldId id="298" r:id="rId13"/>
    <p:sldId id="259" r:id="rId14"/>
    <p:sldId id="318" r:id="rId15"/>
    <p:sldId id="319" r:id="rId16"/>
    <p:sldId id="320" r:id="rId17"/>
    <p:sldId id="300" r:id="rId18"/>
    <p:sldId id="297" r:id="rId19"/>
    <p:sldId id="299" r:id="rId20"/>
    <p:sldId id="321" r:id="rId21"/>
    <p:sldId id="322" r:id="rId22"/>
    <p:sldId id="328" r:id="rId23"/>
    <p:sldId id="327" r:id="rId24"/>
    <p:sldId id="329" r:id="rId25"/>
    <p:sldId id="260" r:id="rId26"/>
    <p:sldId id="287" r:id="rId27"/>
    <p:sldId id="301" r:id="rId28"/>
    <p:sldId id="302" r:id="rId29"/>
    <p:sldId id="309" r:id="rId30"/>
    <p:sldId id="268" r:id="rId31"/>
    <p:sldId id="269" r:id="rId32"/>
    <p:sldId id="285" r:id="rId33"/>
    <p:sldId id="286" r:id="rId34"/>
    <p:sldId id="303" r:id="rId35"/>
    <p:sldId id="326" r:id="rId36"/>
    <p:sldId id="270" r:id="rId37"/>
    <p:sldId id="304" r:id="rId38"/>
    <p:sldId id="271" r:id="rId39"/>
    <p:sldId id="272" r:id="rId40"/>
    <p:sldId id="273" r:id="rId41"/>
    <p:sldId id="305" r:id="rId42"/>
    <p:sldId id="280" r:id="rId43"/>
    <p:sldId id="307" r:id="rId44"/>
    <p:sldId id="335" r:id="rId45"/>
    <p:sldId id="325" r:id="rId46"/>
    <p:sldId id="262" r:id="rId47"/>
    <p:sldId id="311" r:id="rId48"/>
    <p:sldId id="312" r:id="rId49"/>
    <p:sldId id="313" r:id="rId50"/>
    <p:sldId id="314" r:id="rId51"/>
    <p:sldId id="330" r:id="rId52"/>
    <p:sldId id="323" r:id="rId53"/>
    <p:sldId id="274" r:id="rId54"/>
    <p:sldId id="261" r:id="rId55"/>
    <p:sldId id="310" r:id="rId56"/>
    <p:sldId id="316" r:id="rId57"/>
    <p:sldId id="331" r:id="rId58"/>
    <p:sldId id="277" r:id="rId59"/>
    <p:sldId id="278" r:id="rId60"/>
    <p:sldId id="324" r:id="rId61"/>
    <p:sldId id="292" r:id="rId62"/>
    <p:sldId id="332" r:id="rId63"/>
    <p:sldId id="279" r:id="rId64"/>
    <p:sldId id="317" r:id="rId65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7" userDrawn="1">
          <p15:clr>
            <a:srgbClr val="A4A3A4"/>
          </p15:clr>
        </p15:guide>
        <p15:guide id="2" pos="2230" userDrawn="1">
          <p15:clr>
            <a:srgbClr val="A4A3A4"/>
          </p15:clr>
        </p15:guide>
        <p15:guide id="3" orient="horz" pos="29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8972A"/>
    <a:srgbClr val="000000"/>
    <a:srgbClr val="BCD62A"/>
    <a:srgbClr val="8A3A81"/>
    <a:srgbClr val="893B81"/>
    <a:srgbClr val="003469"/>
    <a:srgbClr val="0E2041"/>
    <a:srgbClr val="8A8C91"/>
    <a:srgbClr val="00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1" autoAdjust="0"/>
    <p:restoredTop sz="89490" autoAdjust="0"/>
  </p:normalViewPr>
  <p:slideViewPr>
    <p:cSldViewPr snapToGrid="0" snapToObjects="1">
      <p:cViewPr varScale="1">
        <p:scale>
          <a:sx n="117" d="100"/>
          <a:sy n="117" d="100"/>
        </p:scale>
        <p:origin x="1182" y="84"/>
      </p:cViewPr>
      <p:guideLst>
        <p:guide orient="horz" pos="2160"/>
        <p:guide pos="2880"/>
        <p:guide orient="horz"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920" y="-112"/>
      </p:cViewPr>
      <p:guideLst>
        <p:guide orient="horz" pos="2907"/>
        <p:guide pos="2230"/>
        <p:guide orient="horz" pos="29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AE5A4FF4-699F-BC4B-B154-6705EC2C7C44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899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912899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C21D138A-7E5A-454E-80B6-3AA759CC32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7110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7264"/>
            <a:ext cx="5661660" cy="4222671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899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912899"/>
            <a:ext cx="3066733" cy="46918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E167045-AED8-7945-8C2B-B479983C9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796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a change on this slide… please verify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0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3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6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8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Deleted Question #10 that pertained to separate COVID reporting period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Deleted Question #10 that pertained to separate COVID reporting period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4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HS CornerstoneBoarder3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9B63-6DA0-6B42-8766-858B842843D2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F897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EEED-3947-8B41-A8EE-12D501F7E983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2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BCD6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3DA6-F793-CC4D-B54D-E131A7CB7144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12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893B8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8B8C-BFE8-1940-A56A-B459BE5F8B26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200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FAF-A488-E94C-8F38-746E2B9B3C0B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2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9BDC-7703-954B-8D10-EBF3812C80B9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4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B6BD-75D0-6C46-98AE-F7680F46FE9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2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45D3-98CC-8746-882B-7DC091D9522F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76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4404-ECE1-0A49-9902-749AA9266E45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E84D-9939-324F-B27A-AACD494A23B3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87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7888-5ACE-244C-B4D6-997750E9636B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HS CornerstoneBoarder3.ai"/>
          <p:cNvPicPr>
            <a:picLocks noChangeAspect="1"/>
          </p:cNvPicPr>
          <p:nvPr userDrawn="1"/>
        </p:nvPicPr>
        <p:blipFill rotWithShape="1"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7929-DB83-8B43-89DE-4C7B18CA6B8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2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Comparis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0EF9-BB69-8E4F-8971-B8FAB6798AC4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60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EB52-2389-CA4F-B8C4-6F353338A3E0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6C1C-36E2-074A-8DDD-A5FC3F6C42C0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55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C42F-C345-D940-AB7F-4C585BDC34E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7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96EA-7EE6-7845-8BDF-98848005FFB7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808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On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1E-94A7-EC4B-8084-0CAFF61CA7E4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8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45D7-8EB9-0F49-9C44-C3D64FADF8F8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9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6ECC-F0CA-7747-9895-7BDA0DE2453C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Two Content Comparis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252F-DDA4-4E47-A56F-9EF0EB9C8F06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42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971800" cy="1143000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00" y="457201"/>
            <a:ext cx="50165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7200"/>
            <a:ext cx="2971800" cy="3987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4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8827" r="26117" b="42710"/>
          <a:stretch/>
        </p:blipFill>
        <p:spPr>
          <a:xfrm>
            <a:off x="1" y="0"/>
            <a:ext cx="9143999" cy="69359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EA1D-5743-8D42-A5D4-C1EE4DEFD16F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3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1728"/>
            <a:ext cx="54864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486400" cy="461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C488-4E58-A345-8DE7-184D658C552A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2286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629400"/>
            <a:ext cx="9143999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8" y="2331719"/>
            <a:ext cx="3703685" cy="188531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D13B-884C-554D-9C2C-4E1D6D3AF66F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3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2.ai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216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00200" y="3200400"/>
            <a:ext cx="7086600" cy="2743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18AD-DF09-3E4B-A053-7E52489C844D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er Slide - Horiz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E8CC-1EF5-824B-9684-D6A739127D97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4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F650-CA4A-3A48-B707-43B85B7D5426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351A-D498-C444-B6CF-C0F356DCAD4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4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396E-AE53-664B-B73F-46E6BA5B8301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00346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E2E2-3BE5-CF49-95B0-67426CE48C97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4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84782" y="6018719"/>
            <a:ext cx="408288" cy="367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7A1A-AA9A-B044-8F62-CBD937703812}" type="datetime1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5742432"/>
            <a:ext cx="1700052" cy="8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7" r:id="rId2"/>
    <p:sldLayoutId id="2147483674" r:id="rId3"/>
    <p:sldLayoutId id="2147483675" r:id="rId4"/>
    <p:sldLayoutId id="2147483662" r:id="rId5"/>
    <p:sldLayoutId id="2147483670" r:id="rId6"/>
    <p:sldLayoutId id="2147483671" r:id="rId7"/>
    <p:sldLayoutId id="2147483676" r:id="rId8"/>
    <p:sldLayoutId id="2147483651" r:id="rId9"/>
    <p:sldLayoutId id="2147483667" r:id="rId10"/>
    <p:sldLayoutId id="2147483668" r:id="rId11"/>
    <p:sldLayoutId id="2147483669" r:id="rId12"/>
    <p:sldLayoutId id="2147483677" r:id="rId13"/>
    <p:sldLayoutId id="2147483652" r:id="rId14"/>
    <p:sldLayoutId id="2147483654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58" r:id="rId29"/>
    <p:sldLayoutId id="2147483659" r:id="rId30"/>
    <p:sldLayoutId id="2147483666" r:id="rId31"/>
  </p:sldLayoutIdLst>
  <p:hf sldNum="0" hdr="0" ftr="0" dt="0"/>
  <p:txStyles>
    <p:titleStyle>
      <a:lvl1pPr algn="ctr" defTabSz="914400" rtl="0" eaLnBrk="1" latinLnBrk="0" hangingPunct="1">
        <a:lnSpc>
          <a:spcPts val="4600"/>
        </a:lnSpc>
        <a:spcBef>
          <a:spcPct val="0"/>
        </a:spcBef>
        <a:buNone/>
        <a:defRPr sz="4400" u="none" kern="1200" baseline="0">
          <a:solidFill>
            <a:srgbClr val="003469"/>
          </a:solidFill>
          <a:uFill>
            <a:solidFill>
              <a:schemeClr val="tx2">
                <a:lumMod val="40000"/>
                <a:lumOff val="60000"/>
              </a:schemeClr>
            </a:solidFill>
          </a:uFill>
          <a:latin typeface="Open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469"/>
          </a:solidFill>
          <a:latin typeface="Open 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469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469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469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469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LMR_PIF@ruhealth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streport@ruhealth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rcdmh.org/Doing-Business/Provider-Conne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policy/salcap_summary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www.rcdmh.org/Doing-Business/Provider-Connect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hyperlink" Target="https://grants.nih.gov/grants/policy/salcap_summary.htm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cdmh.org/Doing-Business/Provider-Connect" TargetMode="External"/><Relationship Id="rId4" Type="http://schemas.openxmlformats.org/officeDocument/2006/relationships/hyperlink" Target="mailto:costreport@ruhealth.or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People Man People Word Welcome Stock Illustration 131706920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9394" r="4539" b="16417"/>
          <a:stretch/>
        </p:blipFill>
        <p:spPr bwMode="auto">
          <a:xfrm>
            <a:off x="2831894" y="2310721"/>
            <a:ext cx="4366260" cy="276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419" y="5604896"/>
            <a:ext cx="4323739" cy="80288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8A3A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haroni" pitchFamily="2" charset="-79"/>
              </a:rPr>
              <a:t>Substance Use</a:t>
            </a:r>
            <a:endParaRPr lang="en-US" sz="7200" dirty="0">
              <a:solidFill>
                <a:srgbClr val="8A3A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7405" y="1533596"/>
            <a:ext cx="4500677" cy="966016"/>
          </a:xfrm>
        </p:spPr>
        <p:txBody>
          <a:bodyPr>
            <a:normAutofit fontScale="70000" lnSpcReduction="20000"/>
          </a:bodyPr>
          <a:lstStyle/>
          <a:p>
            <a:endParaRPr lang="en-US" b="1" dirty="0">
              <a:solidFill>
                <a:srgbClr val="002060"/>
              </a:solidFill>
              <a:latin typeface="Garamond" pitchFamily="18" charset="0"/>
              <a:cs typeface="Aharoni" pitchFamily="2" charset="-79"/>
            </a:endParaRPr>
          </a:p>
          <a:p>
            <a:r>
              <a:rPr lang="en-US" sz="6000" b="1" dirty="0">
                <a:solidFill>
                  <a:srgbClr val="F89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haroni" pitchFamily="2" charset="-79"/>
              </a:rPr>
              <a:t>FY </a:t>
            </a:r>
            <a:r>
              <a:rPr lang="en-US" sz="6000" b="1" dirty="0" smtClean="0">
                <a:solidFill>
                  <a:srgbClr val="F89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haroni" pitchFamily="2" charset="-79"/>
              </a:rPr>
              <a:t>2022/2023</a:t>
            </a:r>
            <a:endParaRPr lang="en-US" sz="6000" b="1" dirty="0">
              <a:solidFill>
                <a:srgbClr val="F897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190" y="0"/>
            <a:ext cx="8881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BCD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haroni" pitchFamily="2" charset="-79"/>
              </a:rPr>
              <a:t>LAST Annual </a:t>
            </a:r>
            <a:r>
              <a:rPr lang="en-US" sz="5400" b="1" dirty="0" smtClean="0">
                <a:solidFill>
                  <a:srgbClr val="BCD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haroni" pitchFamily="2" charset="-79"/>
              </a:rPr>
              <a:t>RUHS </a:t>
            </a:r>
          </a:p>
          <a:p>
            <a:pPr algn="ctr"/>
            <a:r>
              <a:rPr lang="en-US" sz="5400" b="1" dirty="0" smtClean="0">
                <a:solidFill>
                  <a:srgbClr val="BCD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haroni" pitchFamily="2" charset="-79"/>
              </a:rPr>
              <a:t>Cost Report Training</a:t>
            </a:r>
            <a:endParaRPr lang="en-US" sz="5400" dirty="0">
              <a:solidFill>
                <a:srgbClr val="BCD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7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Man Thumbs Stock Illustration 1342539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r="37138" b="13429"/>
          <a:stretch/>
        </p:blipFill>
        <p:spPr bwMode="auto">
          <a:xfrm>
            <a:off x="-1" y="0"/>
            <a:ext cx="1551963" cy="347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850" y="200297"/>
            <a:ext cx="7592037" cy="107986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You’ve made the 1st step by attending this </a:t>
            </a:r>
            <a:r>
              <a:rPr lang="en-US" sz="4000" b="1" dirty="0" smtClean="0">
                <a:solidFill>
                  <a:srgbClr val="893B81"/>
                </a:solidFill>
                <a:latin typeface="Arial Black" panose="020B0A04020102020204" pitchFamily="34" charset="0"/>
              </a:rPr>
              <a:t>(last) training</a:t>
            </a:r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238" y="1967138"/>
            <a:ext cx="7734649" cy="41634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As Per Your RUHS-BH Agreement, Exhibit C, Section J – Cost Report, </a:t>
            </a:r>
          </a:p>
          <a:p>
            <a:pPr algn="l"/>
            <a:endParaRPr lang="en-US" sz="2000" dirty="0">
              <a:solidFill>
                <a:srgbClr val="F8972A"/>
              </a:solidFill>
            </a:endParaRPr>
          </a:p>
          <a:p>
            <a:pPr algn="l"/>
            <a:r>
              <a:rPr lang="en-US" dirty="0">
                <a:solidFill>
                  <a:srgbClr val="F8972A"/>
                </a:solidFill>
              </a:rPr>
              <a:t>“It is mandatory that the CONTRACTOR send one representative to the COUNTY’S annual cost report training that covers the preparation of</a:t>
            </a:r>
            <a:r>
              <a:rPr lang="en-US" baseline="30000" dirty="0">
                <a:solidFill>
                  <a:srgbClr val="F8972A"/>
                </a:solidFill>
              </a:rPr>
              <a:t> </a:t>
            </a:r>
            <a:r>
              <a:rPr lang="en-US" dirty="0">
                <a:solidFill>
                  <a:srgbClr val="F8972A"/>
                </a:solidFill>
              </a:rPr>
              <a:t>the year-end Cost Report</a:t>
            </a:r>
            <a:r>
              <a:rPr lang="en-US" dirty="0" smtClean="0">
                <a:solidFill>
                  <a:srgbClr val="F8972A"/>
                </a:solidFill>
              </a:rPr>
              <a:t>.”</a:t>
            </a:r>
            <a:r>
              <a:rPr lang="en-US" dirty="0" smtClean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dirty="0">
              <a:solidFill>
                <a:srgbClr val="F8972A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lvl="1" algn="l">
              <a:spcBef>
                <a:spcPct val="50000"/>
              </a:spcBef>
              <a:buClr>
                <a:srgbClr val="002060"/>
              </a:buClr>
              <a:buSzPct val="85000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d man file Images, Stock Photos &amp; Vectors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2003" r="5726" b="15115"/>
          <a:stretch/>
        </p:blipFill>
        <p:spPr bwMode="auto">
          <a:xfrm>
            <a:off x="5691929" y="21811"/>
            <a:ext cx="3447875" cy="2645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0669" y="21811"/>
            <a:ext cx="6795082" cy="1079863"/>
          </a:xfrm>
          <a:prstGeom prst="rect">
            <a:avLst/>
          </a:prstGeom>
        </p:spPr>
        <p:txBody>
          <a:bodyPr vert="horz" lIns="0" tIns="0" rIns="0" bIns="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400" u="none" kern="1200" baseline="0">
                <a:solidFill>
                  <a:srgbClr val="003469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  <a:latin typeface="Open Sans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Gather Your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669" y="1101674"/>
            <a:ext cx="79527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Things you need to complete </a:t>
            </a:r>
          </a:p>
          <a:p>
            <a:r>
              <a:rPr lang="en-US" sz="3200" b="1" dirty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your Cost Report Schedules: </a:t>
            </a:r>
          </a:p>
          <a:p>
            <a:pPr algn="ctr"/>
            <a:endParaRPr lang="en-US" sz="32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1314450" lvl="3" indent="-45720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Final RUHS-BH Executed </a:t>
            </a:r>
            <a:r>
              <a:rPr lang="en-US" sz="28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Exhibit C</a:t>
            </a: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&amp; </a:t>
            </a:r>
            <a:r>
              <a:rPr lang="en-US" sz="28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Schedule I </a:t>
            </a: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Documents</a:t>
            </a:r>
          </a:p>
          <a:p>
            <a:pPr marL="1314450" lvl="3" indent="-45720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1314450" lvl="3" indent="-45720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Total Number of </a:t>
            </a:r>
            <a:r>
              <a:rPr lang="en-US" sz="28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Unit of Services </a:t>
            </a: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(UOS) Submitted</a:t>
            </a:r>
          </a:p>
          <a:p>
            <a:pPr marL="1314450" lvl="3" indent="-45720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1314450" lvl="3" indent="-45720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Full Year </a:t>
            </a:r>
            <a:r>
              <a:rPr lang="en-US" sz="28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Financial Statements </a:t>
            </a: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(Preferably Audited)</a:t>
            </a:r>
          </a:p>
          <a:p>
            <a:pPr marL="1314450" lvl="3" indent="-45720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1314450" lvl="3" indent="-45720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Total </a:t>
            </a:r>
            <a:r>
              <a:rPr lang="en-US" sz="28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Payments</a:t>
            </a: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   Received from RUHS-BH</a:t>
            </a:r>
          </a:p>
        </p:txBody>
      </p:sp>
      <p:pic>
        <p:nvPicPr>
          <p:cNvPr id="8" name="Picture 7" descr="💲 Heavy Dollar Sign Emoji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6" t="2571" r="35564" b="3015"/>
          <a:stretch/>
        </p:blipFill>
        <p:spPr bwMode="auto">
          <a:xfrm>
            <a:off x="3808603" y="6066031"/>
            <a:ext cx="268447" cy="399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43" y="1837635"/>
            <a:ext cx="4090234" cy="49071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91"/>
          <a:stretch/>
        </p:blipFill>
        <p:spPr>
          <a:xfrm>
            <a:off x="4097550" y="2594609"/>
            <a:ext cx="5046450" cy="42607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382000" cy="99094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Exhibit C &amp; Schedule I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60DBA-AAE2-45CC-A2B1-A0DC117438BA}"/>
              </a:ext>
            </a:extLst>
          </p:cNvPr>
          <p:cNvSpPr txBox="1"/>
          <p:nvPr/>
        </p:nvSpPr>
        <p:spPr>
          <a:xfrm>
            <a:off x="2354580" y="762483"/>
            <a:ext cx="6733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These documents will help you fill out </a:t>
            </a:r>
            <a:r>
              <a:rPr lang="en-US" sz="32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Schedule 1 &amp; 5 </a:t>
            </a: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of your cost report schedules.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2CAE37-218B-4B51-A112-E936EECF1869}"/>
              </a:ext>
            </a:extLst>
          </p:cNvPr>
          <p:cNvCxnSpPr/>
          <p:nvPr/>
        </p:nvCxnSpPr>
        <p:spPr>
          <a:xfrm flipH="1">
            <a:off x="7233273" y="3641345"/>
            <a:ext cx="583660" cy="3501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33BBF6-558A-401B-A4ED-57EC3A296FE6}"/>
              </a:ext>
            </a:extLst>
          </p:cNvPr>
          <p:cNvCxnSpPr>
            <a:cxnSpLocks/>
          </p:cNvCxnSpPr>
          <p:nvPr/>
        </p:nvCxnSpPr>
        <p:spPr>
          <a:xfrm flipV="1">
            <a:off x="194553" y="4618050"/>
            <a:ext cx="359924" cy="3015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E8E44B-3BA4-446C-9FF9-E0056C2E3FA2}"/>
              </a:ext>
            </a:extLst>
          </p:cNvPr>
          <p:cNvCxnSpPr>
            <a:cxnSpLocks/>
          </p:cNvCxnSpPr>
          <p:nvPr/>
        </p:nvCxnSpPr>
        <p:spPr>
          <a:xfrm flipH="1">
            <a:off x="6180087" y="3540320"/>
            <a:ext cx="71700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2251AE-A7EC-4AAA-9012-7D0E6DA935C0}"/>
              </a:ext>
            </a:extLst>
          </p:cNvPr>
          <p:cNvCxnSpPr>
            <a:cxnSpLocks/>
          </p:cNvCxnSpPr>
          <p:nvPr/>
        </p:nvCxnSpPr>
        <p:spPr>
          <a:xfrm flipH="1">
            <a:off x="1996974" y="2795949"/>
            <a:ext cx="71700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5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0298"/>
            <a:ext cx="8382000" cy="99094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Reconciling Your UOS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52819" y="1386092"/>
            <a:ext cx="72355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As Per Your RUHS-BH Agreement, Exhibit C, Section I – Payment:</a:t>
            </a:r>
          </a:p>
          <a:p>
            <a:endParaRPr lang="en-US" sz="32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en-US" sz="2400" dirty="0">
                <a:solidFill>
                  <a:srgbClr val="F8972A"/>
                </a:solidFill>
                <a:latin typeface="Open Sans"/>
              </a:rPr>
              <a:t>“CONTRACTOR will be responsible for entering all service related data into the COUNTY’s MIS (i.e. Provider Connect or CalOMS) on a monthly basis and approving their services in the MIS for electronic batching (invoicing) and subsequent payment.”  </a:t>
            </a:r>
          </a:p>
          <a:p>
            <a:endParaRPr lang="en-US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57" t="16147" r="1245" b="68196"/>
          <a:stretch/>
        </p:blipFill>
        <p:spPr>
          <a:xfrm>
            <a:off x="875933" y="763954"/>
            <a:ext cx="7667537" cy="10737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E6B74E-EE69-4527-BFE6-D0B226C9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49"/>
            <a:ext cx="9144000" cy="6727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  <a:cs typeface="Lucida Sans Unicode" pitchFamily="34" charset="0"/>
              </a:rPr>
              <a:t>PVD 2004 Data Entry Detail Report</a:t>
            </a:r>
            <a:endParaRPr lang="en-US" sz="3200" b="1" dirty="0">
              <a:latin typeface="Garamond" pitchFamily="18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5" y="2342888"/>
            <a:ext cx="8165769" cy="37726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23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51" t="35352" r="1192" b="48991"/>
          <a:stretch/>
        </p:blipFill>
        <p:spPr>
          <a:xfrm>
            <a:off x="679509" y="822122"/>
            <a:ext cx="7969541" cy="10737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E6B74E-EE69-4527-BFE6-D0B226C9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606"/>
            <a:ext cx="9144000" cy="609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  <a:cs typeface="Lucida Sans Unicode" pitchFamily="34" charset="0"/>
              </a:rPr>
              <a:t>PVD </a:t>
            </a:r>
            <a:r>
              <a:rPr lang="en-US" sz="3200" b="1" dirty="0">
                <a:latin typeface="Garamond" pitchFamily="18" charset="0"/>
                <a:cs typeface="Lucida Sans Unicode" pitchFamily="34" charset="0"/>
              </a:rPr>
              <a:t>2002 </a:t>
            </a:r>
            <a:r>
              <a:rPr lang="en-US" sz="3200" b="1" dirty="0" smtClean="0">
                <a:latin typeface="Garamond" pitchFamily="18" charset="0"/>
                <a:cs typeface="Lucida Sans Unicode" pitchFamily="34" charset="0"/>
              </a:rPr>
              <a:t>Batch </a:t>
            </a:r>
            <a:r>
              <a:rPr lang="en-US" sz="3200" b="1" dirty="0">
                <a:latin typeface="Garamond" pitchFamily="18" charset="0"/>
                <a:cs typeface="Lucida Sans Unicode" pitchFamily="34" charset="0"/>
              </a:rPr>
              <a:t>Service </a:t>
            </a:r>
            <a:r>
              <a:rPr lang="en-US" sz="3200" b="1" dirty="0" smtClean="0">
                <a:latin typeface="Garamond" pitchFamily="18" charset="0"/>
                <a:cs typeface="Lucida Sans Unicode" pitchFamily="34" charset="0"/>
              </a:rPr>
              <a:t>Detail</a:t>
            </a:r>
            <a:endParaRPr lang="en-US" sz="3200" b="1" dirty="0">
              <a:latin typeface="Garamond" pitchFamily="18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289" y="5386025"/>
            <a:ext cx="72732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any questions or concerns about the PVD 2004 or 2002 reports, please send your inquiries to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ELMR_PIF@ruhealth.org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2660" b="11773"/>
          <a:stretch/>
        </p:blipFill>
        <p:spPr>
          <a:xfrm>
            <a:off x="185149" y="2063694"/>
            <a:ext cx="8774141" cy="28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74E-EE69-4527-BFE6-D0B226C9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40" y="-32626"/>
            <a:ext cx="7086600" cy="62791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  <a:cs typeface="Lucida Sans Unicode" pitchFamily="34" charset="0"/>
              </a:rPr>
              <a:t>Exporting ELMR Reports</a:t>
            </a:r>
            <a:endParaRPr lang="en-US" sz="3200" b="1" dirty="0">
              <a:latin typeface="Garamond" pitchFamily="18" charset="0"/>
              <a:cs typeface="Lucida Sans Unicode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B44439-0CF9-42F2-9426-A723B9BC3565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/>
          <a:stretch/>
        </p:blipFill>
        <p:spPr>
          <a:xfrm>
            <a:off x="429284" y="3865914"/>
            <a:ext cx="3473043" cy="1669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0B58AF-AB11-4847-A537-33D470B75D9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1340"/>
          <a:stretch/>
        </p:blipFill>
        <p:spPr>
          <a:xfrm>
            <a:off x="4757113" y="1694576"/>
            <a:ext cx="3464654" cy="1673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8A7E72-7353-4443-8DB5-EF9FAD96FED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13" y="3508375"/>
            <a:ext cx="4183761" cy="13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C8B329-CA6B-430C-9513-0060D941F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557" y="4950117"/>
            <a:ext cx="4176075" cy="131992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9C8E85-46B7-45C0-AFF3-31B3F1A813AA}"/>
              </a:ext>
            </a:extLst>
          </p:cNvPr>
          <p:cNvCxnSpPr>
            <a:cxnSpLocks/>
          </p:cNvCxnSpPr>
          <p:nvPr/>
        </p:nvCxnSpPr>
        <p:spPr>
          <a:xfrm flipV="1">
            <a:off x="2453457" y="4406338"/>
            <a:ext cx="390745" cy="294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7B35C-3418-4F27-B64C-D6DB1A39A0F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6823" b="25068"/>
          <a:stretch/>
        </p:blipFill>
        <p:spPr>
          <a:xfrm>
            <a:off x="454038" y="1924754"/>
            <a:ext cx="3448289" cy="120801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9C8E85-46B7-45C0-AFF3-31B3F1A813AA}"/>
              </a:ext>
            </a:extLst>
          </p:cNvPr>
          <p:cNvCxnSpPr>
            <a:cxnSpLocks/>
          </p:cNvCxnSpPr>
          <p:nvPr/>
        </p:nvCxnSpPr>
        <p:spPr>
          <a:xfrm flipH="1" flipV="1">
            <a:off x="751107" y="2617237"/>
            <a:ext cx="812800" cy="4507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3429" y="693440"/>
            <a:ext cx="819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Each of these reports can be exported from ELMR into Excel by following the few prompts listed here: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00965" y="1865982"/>
            <a:ext cx="421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1.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43392" y="3789997"/>
            <a:ext cx="421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2</a:t>
            </a:r>
            <a:r>
              <a:rPr lang="en-US" sz="2400" b="1" dirty="0" smtClean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.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335894" y="1678769"/>
            <a:ext cx="421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3.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327507" y="3377813"/>
            <a:ext cx="421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4</a:t>
            </a:r>
            <a:r>
              <a:rPr lang="en-US" sz="2400" b="1" dirty="0" smtClean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.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4335894" y="4947904"/>
            <a:ext cx="421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5</a:t>
            </a:r>
            <a:r>
              <a:rPr lang="en-US" sz="2400" b="1" dirty="0" smtClean="0">
                <a:solidFill>
                  <a:srgbClr val="003469"/>
                </a:solidFill>
                <a:latin typeface="Garamond" pitchFamily="18" charset="0"/>
                <a:cs typeface="Lucida Sans Unicode" pitchFamily="34" charset="0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89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199" b="-2999"/>
          <a:stretch/>
        </p:blipFill>
        <p:spPr>
          <a:xfrm>
            <a:off x="1431480" y="1061714"/>
            <a:ext cx="6161210" cy="4105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05393" y="30545"/>
            <a:ext cx="7739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Utilize the </a:t>
            </a:r>
            <a:r>
              <a:rPr lang="en-US" sz="28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ELMR Report Distribution System (RDS) </a:t>
            </a:r>
            <a:r>
              <a:rPr lang="en-US" sz="28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to view your service detail reports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343" y="5244680"/>
            <a:ext cx="84538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**Please note the County has provided </a:t>
            </a:r>
            <a:r>
              <a:rPr lang="en-US" sz="2400" b="1" dirty="0">
                <a:solidFill>
                  <a:srgbClr val="8A3A8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Training Videos </a:t>
            </a:r>
            <a:r>
              <a:rPr lang="en-US" sz="24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8A3A8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User Guides </a:t>
            </a:r>
            <a:r>
              <a:rPr lang="en-US" sz="24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available for your reference</a:t>
            </a:r>
            <a:r>
              <a:rPr lang="en-US" sz="24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!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en-US" sz="24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For RDS access, please email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ELMR_Support@ruhealth.org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088697" y="3556932"/>
            <a:ext cx="402672" cy="4613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41193" y="1778466"/>
            <a:ext cx="422714" cy="5131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6044" y="3326530"/>
            <a:ext cx="8451910" cy="2908066"/>
            <a:chOff x="184556" y="3326041"/>
            <a:chExt cx="8451910" cy="2908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-534" r="2084" b="73794"/>
            <a:stretch/>
          </p:blipFill>
          <p:spPr>
            <a:xfrm>
              <a:off x="184556" y="3326041"/>
              <a:ext cx="8447716" cy="126024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557" y="4586282"/>
              <a:ext cx="8451909" cy="16478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E6B74E-EE69-4527-BFE6-D0B226C9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39"/>
            <a:ext cx="9144000" cy="60179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  <a:cs typeface="Lucida Sans Unicode" pitchFamily="34" charset="0"/>
              </a:rPr>
              <a:t>MHS 3011 </a:t>
            </a:r>
            <a:r>
              <a:rPr lang="en-US" sz="3200" b="1" dirty="0">
                <a:latin typeface="Garamond" pitchFamily="18" charset="0"/>
                <a:cs typeface="Lucida Sans Unicode" pitchFamily="34" charset="0"/>
              </a:rPr>
              <a:t>Report (in RDS)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3FC3B-D051-445C-A3F3-806717E84848}"/>
              </a:ext>
            </a:extLst>
          </p:cNvPr>
          <p:cNvPicPr/>
          <p:nvPr/>
        </p:nvPicPr>
        <p:blipFill rotWithShape="1">
          <a:blip r:embed="rId4"/>
          <a:srcRect t="18651" r="22935" b="6767"/>
          <a:stretch/>
        </p:blipFill>
        <p:spPr>
          <a:xfrm>
            <a:off x="1432347" y="1875283"/>
            <a:ext cx="6279305" cy="12255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9C8E85-46B7-45C0-AFF3-31B3F1A813AA}"/>
              </a:ext>
            </a:extLst>
          </p:cNvPr>
          <p:cNvCxnSpPr/>
          <p:nvPr/>
        </p:nvCxnSpPr>
        <p:spPr>
          <a:xfrm flipH="1">
            <a:off x="6604278" y="2687670"/>
            <a:ext cx="812800" cy="1397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1651" t="55046" r="1285" b="27706"/>
          <a:stretch/>
        </p:blipFill>
        <p:spPr>
          <a:xfrm>
            <a:off x="591424" y="692435"/>
            <a:ext cx="7961152" cy="118284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81713" y="3996823"/>
            <a:ext cx="3966095" cy="457023"/>
            <a:chOff x="3780378" y="3779993"/>
            <a:chExt cx="3966095" cy="4570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0378" y="3823269"/>
              <a:ext cx="480486" cy="4079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12596" y="3808391"/>
              <a:ext cx="476250" cy="4286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/>
            <a:srcRect b="15724"/>
            <a:stretch/>
          </p:blipFill>
          <p:spPr>
            <a:xfrm>
              <a:off x="6357424" y="3816780"/>
              <a:ext cx="457200" cy="401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8939" y="3838102"/>
              <a:ext cx="419100" cy="3905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5948" y="3779993"/>
              <a:ext cx="390525" cy="438150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9C8E85-46B7-45C0-AFF3-31B3F1A813AA}"/>
              </a:ext>
            </a:extLst>
          </p:cNvPr>
          <p:cNvCxnSpPr/>
          <p:nvPr/>
        </p:nvCxnSpPr>
        <p:spPr>
          <a:xfrm flipH="1">
            <a:off x="7398796" y="4991450"/>
            <a:ext cx="812800" cy="3282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9C8E85-46B7-45C0-AFF3-31B3F1A813AA}"/>
              </a:ext>
            </a:extLst>
          </p:cNvPr>
          <p:cNvCxnSpPr/>
          <p:nvPr/>
        </p:nvCxnSpPr>
        <p:spPr>
          <a:xfrm>
            <a:off x="3167544" y="4054965"/>
            <a:ext cx="681944" cy="3361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d Human Pose Represent On First Stock Illustration 158511683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9" t="14510" r="6178" b="15651"/>
          <a:stretch/>
        </p:blipFill>
        <p:spPr bwMode="auto">
          <a:xfrm>
            <a:off x="7388351" y="0"/>
            <a:ext cx="1755649" cy="41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54" y="73151"/>
            <a:ext cx="7086600" cy="782727"/>
          </a:xfrm>
        </p:spPr>
        <p:txBody>
          <a:bodyPr/>
          <a:lstStyle/>
          <a:p>
            <a:r>
              <a:rPr lang="en-US" b="1" dirty="0">
                <a:solidFill>
                  <a:srgbClr val="893B81"/>
                </a:solidFill>
                <a:latin typeface="Arial Black" panose="020B0A04020102020204" pitchFamily="34" charset="0"/>
              </a:rPr>
              <a:t>Housekeeping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860" y="958289"/>
            <a:ext cx="7223100" cy="426993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First:</a:t>
            </a:r>
          </a:p>
          <a:p>
            <a:pPr algn="l"/>
            <a:r>
              <a:rPr lang="en-US" sz="35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Please </a:t>
            </a:r>
            <a:r>
              <a:rPr lang="en-US" sz="35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mute yourselves during the presentation!    </a:t>
            </a:r>
            <a:endParaRPr lang="en-US" sz="35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US" sz="1800" b="1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Second:</a:t>
            </a:r>
          </a:p>
          <a:p>
            <a:pPr algn="l"/>
            <a:r>
              <a:rPr lang="en-US" sz="35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Questions should be typed into the chat box located to the right of the screen. </a:t>
            </a:r>
          </a:p>
          <a:p>
            <a:endParaRPr lang="en-US" b="1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860" y="5228221"/>
            <a:ext cx="8056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If you have further questions after the presentation, please submit them via e-mail to: </a:t>
            </a:r>
          </a:p>
          <a:p>
            <a:pPr algn="ctr"/>
            <a:r>
              <a:rPr lang="en-US" sz="2800" b="1" dirty="0">
                <a:latin typeface="Garamond" pitchFamily="18" charset="0"/>
                <a:ea typeface="Lucida Sans Unicode" pitchFamily="34" charset="0"/>
                <a:cs typeface="Lucida Sans Unicode" pitchFamily="34" charset="0"/>
                <a:hlinkClick r:id="rId3"/>
              </a:rPr>
              <a:t>costreport@ruhealth.org</a:t>
            </a:r>
            <a:endParaRPr lang="en-US" sz="2800" b="1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d man repo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7715" r="13075" b="11762"/>
          <a:stretch/>
        </p:blipFill>
        <p:spPr bwMode="auto">
          <a:xfrm flipH="1">
            <a:off x="7109460" y="3701379"/>
            <a:ext cx="2034540" cy="31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0101" y="3275168"/>
            <a:ext cx="68694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and monitor </a:t>
            </a:r>
            <a:r>
              <a:rPr lang="en-US" sz="6600" b="1" dirty="0" smtClean="0">
                <a:solidFill>
                  <a:srgbClr val="000000"/>
                </a:solidFill>
              </a:rPr>
              <a:t>your 3011 </a:t>
            </a:r>
            <a:r>
              <a:rPr lang="en-US" sz="6600" b="1" dirty="0">
                <a:solidFill>
                  <a:srgbClr val="000000"/>
                </a:solidFill>
              </a:rPr>
              <a:t>reports on a monthly </a:t>
            </a:r>
            <a:r>
              <a:rPr lang="en-US" sz="6600" b="1" dirty="0" smtClean="0">
                <a:solidFill>
                  <a:srgbClr val="000000"/>
                </a:solidFill>
              </a:rPr>
              <a:t>basis!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Epicor CRM Case Management - What Does It Do for the Manufacturer? | MIS  Consulting &amp; Sal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1" b="17966"/>
          <a:stretch/>
        </p:blipFill>
        <p:spPr bwMode="auto">
          <a:xfrm>
            <a:off x="443865" y="989292"/>
            <a:ext cx="8172450" cy="2285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71450" y="0"/>
            <a:ext cx="90944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00"/>
                </a:solidFill>
              </a:rPr>
              <a:t>It is critical that </a:t>
            </a:r>
            <a:r>
              <a:rPr lang="en-US" sz="6600" b="1" dirty="0" smtClean="0">
                <a:solidFill>
                  <a:srgbClr val="000000"/>
                </a:solidFill>
              </a:rPr>
              <a:t>you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43" t="77187" r="1101" b="4220"/>
          <a:stretch/>
        </p:blipFill>
        <p:spPr>
          <a:xfrm>
            <a:off x="687897" y="536894"/>
            <a:ext cx="7969541" cy="1275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E6B74E-EE69-4527-BFE6-D0B226C9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39"/>
            <a:ext cx="9144000" cy="60179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  <a:cs typeface="Lucida Sans Unicode" pitchFamily="34" charset="0"/>
              </a:rPr>
              <a:t>Void &amp; Replace Report</a:t>
            </a:r>
            <a:endParaRPr lang="en-US" sz="3200" b="1" dirty="0">
              <a:latin typeface="Garamond" pitchFamily="18" charset="0"/>
              <a:cs typeface="Lucida Sans Unicod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839"/>
          <a:stretch/>
        </p:blipFill>
        <p:spPr>
          <a:xfrm>
            <a:off x="183011" y="1931055"/>
            <a:ext cx="8777978" cy="33975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85120" y="5447630"/>
            <a:ext cx="8575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Contractors will receive a monthly Void and Replace report, emailed from Patient Accounts. The email will include a due date, and list correctable Claim Adjustment Reason Codes (CARCs) / Remittance Advice Remark Codes (RARCs), along with instructions on how to work these denials. </a:t>
            </a:r>
          </a:p>
        </p:txBody>
      </p:sp>
    </p:spTree>
    <p:extLst>
      <p:ext uri="{BB962C8B-B14F-4D97-AF65-F5344CB8AC3E}">
        <p14:creationId xmlns:p14="http://schemas.microsoft.com/office/powerpoint/2010/main" val="21163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chnology | Lynn Schneider Book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r="19376" b="6000"/>
          <a:stretch/>
        </p:blipFill>
        <p:spPr bwMode="auto">
          <a:xfrm>
            <a:off x="7004807" y="76200"/>
            <a:ext cx="2139193" cy="33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116" y="214414"/>
            <a:ext cx="6920917" cy="304450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rPr>
              <a:t>Any services that were </a:t>
            </a:r>
            <a:r>
              <a:rPr lang="en-US" sz="3200" b="1" dirty="0" smtClean="0">
                <a:solidFill>
                  <a:srgbClr val="FF0000"/>
                </a:solidFill>
                <a:latin typeface="Garamond" pitchFamily="18" charset="0"/>
                <a:ea typeface="+mn-ea"/>
                <a:cs typeface="Arial" charset="0"/>
              </a:rPr>
              <a:t>DENIED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rPr>
              <a:t>would have been sent out to the provider on a </a:t>
            </a:r>
            <a:r>
              <a:rPr lang="en-US" sz="3200" b="1" dirty="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rPr>
              <a:t>V&amp;R report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rPr>
              <a:t>to allow the provider time to correct the issue before fully denying the services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rPr>
              <a:t>.</a:t>
            </a:r>
            <a:endParaRPr lang="en-US" sz="2400" dirty="0">
              <a:solidFill>
                <a:schemeClr val="tx1"/>
              </a:solidFill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144" y="3704590"/>
            <a:ext cx="79485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aramond" pitchFamily="18" charset="0"/>
                <a:cs typeface="Arial" charset="0"/>
              </a:rPr>
              <a:t>It is </a:t>
            </a:r>
            <a:r>
              <a:rPr lang="en-US" sz="3200" dirty="0" smtClean="0">
                <a:latin typeface="Garamond" pitchFamily="18" charset="0"/>
                <a:cs typeface="Arial" charset="0"/>
              </a:rPr>
              <a:t>extremely beneficial </a:t>
            </a:r>
            <a:r>
              <a:rPr lang="en-US" sz="3200" dirty="0">
                <a:latin typeface="Garamond" pitchFamily="18" charset="0"/>
                <a:cs typeface="Arial" charset="0"/>
              </a:rPr>
              <a:t>to </a:t>
            </a:r>
            <a:r>
              <a:rPr lang="en-US" sz="3200" dirty="0" smtClean="0">
                <a:latin typeface="Garamond" pitchFamily="18" charset="0"/>
                <a:cs typeface="Arial" charset="0"/>
              </a:rPr>
              <a:t>review </a:t>
            </a:r>
            <a:r>
              <a:rPr lang="en-US" sz="3200" dirty="0">
                <a:latin typeface="Garamond" pitchFamily="18" charset="0"/>
                <a:cs typeface="Arial" charset="0"/>
              </a:rPr>
              <a:t>this report to correct/fix any denials you may have received.</a:t>
            </a:r>
            <a:br>
              <a:rPr lang="en-US" sz="3200" dirty="0">
                <a:latin typeface="Garamond" pitchFamily="18" charset="0"/>
                <a:cs typeface="Arial" charset="0"/>
              </a:rPr>
            </a:br>
            <a:r>
              <a:rPr lang="en-US" sz="3200" dirty="0">
                <a:latin typeface="Garamond" pitchFamily="18" charset="0"/>
                <a:cs typeface="Arial" charset="0"/>
              </a:rPr>
              <a:t/>
            </a:r>
            <a:br>
              <a:rPr lang="en-US" sz="3200" dirty="0">
                <a:latin typeface="Garamond" pitchFamily="18" charset="0"/>
                <a:cs typeface="Arial" charset="0"/>
              </a:rPr>
            </a:br>
            <a:r>
              <a:rPr lang="en-US" sz="3200" dirty="0">
                <a:latin typeface="Garamond" pitchFamily="18" charset="0"/>
                <a:cs typeface="Arial" charset="0"/>
              </a:rPr>
              <a:t>Please reach out to Patient Accounts for further assistance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Billing_Support@ruhealth.org.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2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d Man Construction Humor, HD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99" y="1977360"/>
            <a:ext cx="3908999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520" y="252799"/>
            <a:ext cx="8849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Garamond" pitchFamily="18" charset="0"/>
                <a:cs typeface="Arial" charset="0"/>
              </a:rPr>
              <a:t>We truly hope throughout the year, that you have </a:t>
            </a:r>
            <a:r>
              <a:rPr lang="en-US" sz="3600" dirty="0">
                <a:latin typeface="Garamond" pitchFamily="18" charset="0"/>
                <a:cs typeface="Arial" charset="0"/>
              </a:rPr>
              <a:t>been working with SAPT </a:t>
            </a:r>
            <a:r>
              <a:rPr lang="en-US" sz="3600" dirty="0" smtClean="0">
                <a:latin typeface="Garamond" pitchFamily="18" charset="0"/>
                <a:cs typeface="Arial" charset="0"/>
              </a:rPr>
              <a:t>Admin </a:t>
            </a:r>
            <a:r>
              <a:rPr lang="en-US" sz="3600" dirty="0">
                <a:latin typeface="Garamond" pitchFamily="18" charset="0"/>
                <a:cs typeface="Arial" charset="0"/>
              </a:rPr>
              <a:t>to reconcile denials you believe should be rebilled.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720" y="5341035"/>
            <a:ext cx="8696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aramond" pitchFamily="18" charset="0"/>
                <a:cs typeface="Arial" charset="0"/>
              </a:rPr>
              <a:t>This will make the unit reconciliation a smoother process. </a:t>
            </a:r>
          </a:p>
        </p:txBody>
      </p:sp>
    </p:spTree>
    <p:extLst>
      <p:ext uri="{BB962C8B-B14F-4D97-AF65-F5344CB8AC3E}">
        <p14:creationId xmlns:p14="http://schemas.microsoft.com/office/powerpoint/2010/main" val="14410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147 Chinese nationals from Hubei denied entry | EdgeProp.m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8516" r="11570" b="13796"/>
          <a:stretch/>
        </p:blipFill>
        <p:spPr bwMode="auto">
          <a:xfrm>
            <a:off x="7123915" y="51725"/>
            <a:ext cx="2020085" cy="22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x White Male 3D Model - Free image on Pixaba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10056" r="4354" b="5494"/>
          <a:stretch/>
        </p:blipFill>
        <p:spPr bwMode="auto">
          <a:xfrm flipH="1">
            <a:off x="0" y="4592319"/>
            <a:ext cx="2396441" cy="22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3727" y="3129987"/>
            <a:ext cx="8539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8972A"/>
                </a:solidFill>
                <a:latin typeface="Garamond" pitchFamily="18" charset="0"/>
                <a:cs typeface="Arial" charset="0"/>
              </a:rPr>
              <a:t>Please provide supporting documentation to SAPT Admin through the </a:t>
            </a:r>
            <a:endParaRPr lang="en-US" sz="3200" dirty="0" smtClean="0">
              <a:solidFill>
                <a:srgbClr val="F8972A"/>
              </a:solidFill>
              <a:latin typeface="Garamond" pitchFamily="18" charset="0"/>
              <a:cs typeface="Arial" charset="0"/>
            </a:endParaRPr>
          </a:p>
          <a:p>
            <a:pPr algn="ctr"/>
            <a:r>
              <a:rPr lang="en-US" sz="3200" dirty="0" smtClean="0">
                <a:solidFill>
                  <a:srgbClr val="F8972A"/>
                </a:solidFill>
                <a:latin typeface="Garamond" pitchFamily="18" charset="0"/>
                <a:cs typeface="Arial" charset="0"/>
              </a:rPr>
              <a:t>Secure </a:t>
            </a:r>
            <a:r>
              <a:rPr lang="en-US" sz="3200" dirty="0">
                <a:solidFill>
                  <a:srgbClr val="F8972A"/>
                </a:solidFill>
                <a:latin typeface="Garamond" pitchFamily="18" charset="0"/>
                <a:cs typeface="Arial" charset="0"/>
              </a:rPr>
              <a:t>File Transfer Protocol (SFTP).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6056" y="5071713"/>
            <a:ext cx="660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aramond" pitchFamily="18" charset="0"/>
                <a:cs typeface="Arial" charset="0"/>
              </a:rPr>
              <a:t>If you do not have access, please fax your documentation to SAPT Admin at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951-683-4904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760" y="67362"/>
            <a:ext cx="7559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Garamond" pitchFamily="18" charset="0"/>
                <a:cs typeface="Arial" charset="0"/>
              </a:rPr>
              <a:t>For those denials remaining when reconciling throughout the cost report process your assigned accountant will be providing you a list of possible rebills for which you will need to provide applicable supporting documentation in order to receive credit. </a:t>
            </a:r>
          </a:p>
        </p:txBody>
      </p:sp>
    </p:spTree>
    <p:extLst>
      <p:ext uri="{BB962C8B-B14F-4D97-AF65-F5344CB8AC3E}">
        <p14:creationId xmlns:p14="http://schemas.microsoft.com/office/powerpoint/2010/main" val="1886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 man file Images, Stock Photos &amp; Vectors | Shutterstock">
            <a:extLst>
              <a:ext uri="{FF2B5EF4-FFF2-40B4-BE49-F238E27FC236}">
                <a16:creationId xmlns:a16="http://schemas.microsoft.com/office/drawing/2014/main" id="{70B9C9DD-2983-4D09-A22F-8BB6E4015F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8214" r="7705" b="10000"/>
          <a:stretch/>
        </p:blipFill>
        <p:spPr bwMode="auto">
          <a:xfrm>
            <a:off x="5915498" y="4474724"/>
            <a:ext cx="3228502" cy="2383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887" y="924128"/>
            <a:ext cx="8592225" cy="558367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buClr>
                <a:srgbClr val="002060"/>
              </a:buClr>
              <a:buSzPct val="85000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If </a:t>
            </a:r>
            <a:r>
              <a:rPr lang="en-US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audited Financial Statements are not available by the date of submission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, please send the un-audited Financial Statements used to prepare the Cost Report.</a:t>
            </a:r>
          </a:p>
          <a:p>
            <a:pPr algn="l">
              <a:spcBef>
                <a:spcPts val="0"/>
              </a:spcBef>
              <a:buClr>
                <a:srgbClr val="002060"/>
              </a:buClr>
              <a:buSzPct val="85000"/>
            </a:pPr>
            <a:endParaRPr lang="en-US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85000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If </a:t>
            </a:r>
            <a:r>
              <a:rPr lang="en-US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your Financial Statements vary from your Cost Report figures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, please submit all supporting schedules to trace numbers from Financial Statements to Cost Report forms.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42400" cy="8171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Financial Statements</a:t>
            </a:r>
            <a:endParaRPr lang="en-US" sz="3600" b="1" dirty="0">
              <a:solidFill>
                <a:srgbClr val="893B8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fety Inspections | Risk Assessment | Occupational safety | Occupational  Safety, Health and Environmental Protection | University of Konstanz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r="29538" b="-1262"/>
          <a:stretch/>
        </p:blipFill>
        <p:spPr bwMode="auto">
          <a:xfrm>
            <a:off x="6895750" y="39469"/>
            <a:ext cx="2248250" cy="2849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07" y="2889168"/>
            <a:ext cx="8499358" cy="3532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25" y="85636"/>
            <a:ext cx="74759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itchFamily="18" charset="0"/>
                <a:cs typeface="Arial" charset="0"/>
              </a:rPr>
              <a:t>Please provide a way for the reviewer to tell what </a:t>
            </a:r>
            <a:r>
              <a:rPr lang="en-US" sz="2800" dirty="0" smtClean="0">
                <a:latin typeface="Garamond" pitchFamily="18" charset="0"/>
                <a:cs typeface="Arial" charset="0"/>
              </a:rPr>
              <a:t>expenses &amp; revenues </a:t>
            </a:r>
            <a:r>
              <a:rPr lang="en-US" sz="2800" dirty="0">
                <a:latin typeface="Garamond" pitchFamily="18" charset="0"/>
                <a:cs typeface="Arial" charset="0"/>
              </a:rPr>
              <a:t>were placed under each line item so the reviewer could determine if it was appropriately allocated</a:t>
            </a:r>
            <a:r>
              <a:rPr lang="en-US" sz="2800" dirty="0" smtClean="0">
                <a:latin typeface="Garamond" pitchFamily="18" charset="0"/>
                <a:cs typeface="Arial" charset="0"/>
              </a:rPr>
              <a:t>. (Ex. 3a, 3b, 4a, etc.)</a:t>
            </a:r>
          </a:p>
          <a:p>
            <a:endParaRPr lang="en-US" sz="1200" dirty="0" smtClean="0">
              <a:latin typeface="Garamond" pitchFamily="18" charset="0"/>
              <a:cs typeface="Arial" charset="0"/>
            </a:endParaRPr>
          </a:p>
          <a:p>
            <a:r>
              <a:rPr lang="en-US" sz="2800" dirty="0" smtClean="0">
                <a:latin typeface="Garamond" pitchFamily="18" charset="0"/>
                <a:cs typeface="Arial" charset="0"/>
              </a:rPr>
              <a:t>This </a:t>
            </a:r>
            <a:r>
              <a:rPr lang="en-US" sz="2800" dirty="0">
                <a:latin typeface="Garamond" pitchFamily="18" charset="0"/>
                <a:cs typeface="Arial" charset="0"/>
              </a:rPr>
              <a:t>will help save time in reviewing your </a:t>
            </a:r>
            <a:r>
              <a:rPr lang="en-US" sz="2800" dirty="0" smtClean="0">
                <a:latin typeface="Garamond" pitchFamily="18" charset="0"/>
                <a:cs typeface="Arial" charset="0"/>
              </a:rPr>
              <a:t>financials</a:t>
            </a:r>
            <a:r>
              <a:rPr lang="en-US" sz="2800" dirty="0">
                <a:latin typeface="Garamond" pitchFamily="18" charset="0"/>
                <a:cs typeface="Arial" charset="0"/>
              </a:rPr>
              <a:t>! </a:t>
            </a:r>
          </a:p>
        </p:txBody>
      </p:sp>
      <p:sp>
        <p:nvSpPr>
          <p:cNvPr id="8" name="Oval 7"/>
          <p:cNvSpPr/>
          <p:nvPr/>
        </p:nvSpPr>
        <p:spPr>
          <a:xfrm>
            <a:off x="200025" y="2809458"/>
            <a:ext cx="519653" cy="38052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8DB9EA-7B5C-43D4-8A8E-5CCCB89E3F23}"/>
              </a:ext>
            </a:extLst>
          </p:cNvPr>
          <p:cNvSpPr txBox="1"/>
          <p:nvPr/>
        </p:nvSpPr>
        <p:spPr>
          <a:xfrm>
            <a:off x="359923" y="505838"/>
            <a:ext cx="857006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Clr>
                <a:srgbClr val="002060"/>
              </a:buClr>
              <a:buSzPct val="85000"/>
            </a:pP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If </a:t>
            </a:r>
            <a:r>
              <a:rPr lang="en-US" sz="3200" u="sng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your fiscal year is not the same as Riverside County’s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 (July 1,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2022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through June 30,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2023)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it is necessary to submit multiple financial statements.  </a:t>
            </a:r>
          </a:p>
          <a:p>
            <a:pPr lvl="1" algn="l">
              <a:defRPr/>
            </a:pPr>
            <a:endParaRPr lang="en-US" sz="32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1" algn="l">
              <a:defRPr/>
            </a:pPr>
            <a:endParaRPr lang="en-US" sz="32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1" algn="l">
              <a:defRPr/>
            </a:pPr>
            <a:endParaRPr lang="en-US" sz="3200" dirty="0">
              <a:latin typeface="Garamond" pitchFamily="18" charset="0"/>
              <a:cs typeface="Arial" pitchFamily="34" charset="0"/>
            </a:endParaRPr>
          </a:p>
          <a:p>
            <a:pPr lvl="1" algn="l">
              <a:defRPr/>
            </a:pPr>
            <a:endParaRPr lang="en-US" sz="32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EXAMPLE: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 On a January through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December calendar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year basis, submit one financial statement from July 1,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2022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through December 31,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2022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and another financial statement from January 1,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2023 </a:t>
            </a:r>
            <a:r>
              <a:rPr lang="en-US" sz="32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through June 30,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2023. </a:t>
            </a:r>
            <a:endParaRPr lang="en-US" sz="32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026" name="Picture 2" descr="3d Guy Leaning On Calendar Isolated Stock Illustration 60411832 |  Shutterstock">
            <a:extLst>
              <a:ext uri="{FF2B5EF4-FFF2-40B4-BE49-F238E27FC236}">
                <a16:creationId xmlns:a16="http://schemas.microsoft.com/office/drawing/2014/main" id="{C74A11B8-DB28-4611-92F4-EC3F11043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 b="13343"/>
          <a:stretch/>
        </p:blipFill>
        <p:spPr bwMode="auto">
          <a:xfrm>
            <a:off x="2638425" y="1967136"/>
            <a:ext cx="3305175" cy="21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677B-C67B-40F6-8D7E-A8A99315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23" y="1142999"/>
            <a:ext cx="8326877" cy="287452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Be sure to have a record of all the payments received from RUHS-BH. This information is needed for your </a:t>
            </a:r>
            <a:r>
              <a:rPr lang="en-US" sz="4400" b="1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Sch 3 &amp; Sch 5</a:t>
            </a:r>
            <a:r>
              <a:rPr lang="en-US" sz="44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of your cost report schedules.</a:t>
            </a:r>
            <a:br>
              <a:rPr lang="en-US" sz="44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</a:br>
            <a:endParaRPr lang="en-US" dirty="0"/>
          </a:p>
        </p:txBody>
      </p:sp>
      <p:pic>
        <p:nvPicPr>
          <p:cNvPr id="4" name="Picture 3" descr="Transparent Transfiguration Of Jesus Clipart - 3d Man, HD Png Download -  kindpng">
            <a:extLst>
              <a:ext uri="{FF2B5EF4-FFF2-40B4-BE49-F238E27FC236}">
                <a16:creationId xmlns:a16="http://schemas.microsoft.com/office/drawing/2014/main" id="{37FF86FB-0F45-4155-A15C-233E345B97F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46" y="3429000"/>
            <a:ext cx="277630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014A1F1-D491-4DFF-8083-42AB9A5E4C2A}"/>
              </a:ext>
            </a:extLst>
          </p:cNvPr>
          <p:cNvSpPr txBox="1">
            <a:spLocks/>
          </p:cNvSpPr>
          <p:nvPr/>
        </p:nvSpPr>
        <p:spPr>
          <a:xfrm>
            <a:off x="215899" y="64899"/>
            <a:ext cx="8724900" cy="849502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400" u="none" kern="1200" baseline="0">
                <a:solidFill>
                  <a:srgbClr val="003469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  <a:latin typeface="Open Sans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Payments Received</a:t>
            </a:r>
          </a:p>
        </p:txBody>
      </p:sp>
    </p:spTree>
    <p:extLst>
      <p:ext uri="{BB962C8B-B14F-4D97-AF65-F5344CB8AC3E}">
        <p14:creationId xmlns:p14="http://schemas.microsoft.com/office/powerpoint/2010/main" val="6612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36" y="244616"/>
            <a:ext cx="8824394" cy="1726797"/>
          </a:xfrm>
        </p:spPr>
        <p:txBody>
          <a:bodyPr>
            <a:noAutofit/>
          </a:bodyPr>
          <a:lstStyle/>
          <a:p>
            <a:pPr marL="365760" indent="-256032">
              <a:spcBef>
                <a:spcPts val="0"/>
              </a:spcBef>
              <a:defRPr/>
            </a:pPr>
            <a:r>
              <a:rPr lang="en-US" dirty="0" smtClean="0">
                <a:solidFill>
                  <a:srgbClr val="003469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You will need to download the Cost </a:t>
            </a:r>
            <a:r>
              <a:rPr lang="en-US" dirty="0">
                <a:solidFill>
                  <a:srgbClr val="003469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Report Schedules and Instructions </a:t>
            </a:r>
            <a:r>
              <a:rPr lang="en-US" dirty="0" smtClean="0">
                <a:solidFill>
                  <a:srgbClr val="003469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from the Department </a:t>
            </a:r>
            <a:r>
              <a:rPr lang="en-US" dirty="0">
                <a:solidFill>
                  <a:srgbClr val="003469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of Mental Health </a:t>
            </a:r>
            <a:r>
              <a:rPr lang="en-US" dirty="0" smtClean="0">
                <a:solidFill>
                  <a:srgbClr val="003469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website:</a:t>
            </a:r>
            <a:endParaRPr lang="en-US" dirty="0">
              <a:solidFill>
                <a:srgbClr val="003469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4990C-A9AB-41DF-BE56-E4CDAA049DE6}"/>
              </a:ext>
            </a:extLst>
          </p:cNvPr>
          <p:cNvSpPr txBox="1"/>
          <p:nvPr/>
        </p:nvSpPr>
        <p:spPr>
          <a:xfrm>
            <a:off x="28951" y="1971413"/>
            <a:ext cx="901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hlinkClick r:id="rId2"/>
              </a:rPr>
              <a:t>www.rcdmh.org/Doing-Business/Provider-Connect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8" name="Picture 4" descr="3D-man-computer - The Partnersh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6215" r="5533" b="5743"/>
          <a:stretch/>
        </p:blipFill>
        <p:spPr bwMode="auto">
          <a:xfrm>
            <a:off x="3160051" y="2642996"/>
            <a:ext cx="2755964" cy="421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d Man Thinking Thought Bubble Above Stock Illustration 126836021 | 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3618" r="26564" b="10064"/>
          <a:stretch/>
        </p:blipFill>
        <p:spPr bwMode="auto">
          <a:xfrm>
            <a:off x="2197917" y="1325461"/>
            <a:ext cx="4261406" cy="5419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639" y="389467"/>
            <a:ext cx="7086600" cy="10089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3B81"/>
                </a:solidFill>
                <a:latin typeface="Arial Black" panose="020B0A04020102020204" pitchFamily="34" charset="0"/>
              </a:rPr>
              <a:t>What is a Cost Report?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8585" y="1684043"/>
            <a:ext cx="261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 Cost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Report???</a:t>
            </a:r>
          </a:p>
        </p:txBody>
      </p:sp>
    </p:spTree>
    <p:extLst>
      <p:ext uri="{BB962C8B-B14F-4D97-AF65-F5344CB8AC3E}">
        <p14:creationId xmlns:p14="http://schemas.microsoft.com/office/powerpoint/2010/main" val="3932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68" y="59267"/>
            <a:ext cx="4961465" cy="6798733"/>
          </a:xfrm>
        </p:spPr>
        <p:txBody>
          <a:bodyPr>
            <a:normAutofit fontScale="92500"/>
          </a:bodyPr>
          <a:lstStyle/>
          <a:p>
            <a:pPr indent="-255588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500" b="1" dirty="0">
                <a:solidFill>
                  <a:schemeClr val="tx1"/>
                </a:solidFill>
                <a:latin typeface="Garamond" pitchFamily="18" charset="0"/>
              </a:rPr>
              <a:t>General Information on Completing the Schedules:</a:t>
            </a:r>
          </a:p>
          <a:p>
            <a:pPr marL="365125" indent="-255588" algn="l">
              <a:lnSpc>
                <a:spcPct val="90000"/>
              </a:lnSpc>
              <a:spcBef>
                <a:spcPct val="5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Complete all the appropriate information regarding your agency in the heading area of Schedule 1.</a:t>
            </a:r>
          </a:p>
          <a:p>
            <a:pPr marL="365125" indent="-255588" algn="l">
              <a:lnSpc>
                <a:spcPct val="90000"/>
              </a:lnSpc>
              <a:spcBef>
                <a:spcPct val="5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Also complete the contact information at the bottom of Schedule 5.</a:t>
            </a:r>
          </a:p>
          <a:p>
            <a:pPr marL="365125" indent="-255588" algn="l">
              <a:lnSpc>
                <a:spcPct val="90000"/>
              </a:lnSpc>
              <a:spcBef>
                <a:spcPct val="5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endParaRPr lang="en-US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marL="365125" indent="-255588" algn="l">
              <a:lnSpc>
                <a:spcPct val="90000"/>
              </a:lnSpc>
              <a:spcBef>
                <a:spcPct val="5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b="1" i="1" u="sng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All figures that need to be completed by your agency are highlighted in </a:t>
            </a:r>
            <a:r>
              <a:rPr lang="en-US" sz="2600" b="1" i="1" u="sng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green</a:t>
            </a:r>
            <a:r>
              <a:rPr lang="en-US" sz="2600" b="1" i="1" u="sng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.</a:t>
            </a:r>
          </a:p>
          <a:p>
            <a:pPr marL="365125" indent="-255588" algn="l">
              <a:lnSpc>
                <a:spcPct val="90000"/>
              </a:lnSpc>
              <a:spcBef>
                <a:spcPct val="5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endParaRPr lang="en-US" sz="2600" b="1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marL="365125" indent="-255588" algn="l">
              <a:lnSpc>
                <a:spcPct val="90000"/>
              </a:lnSpc>
              <a:spcBef>
                <a:spcPct val="5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Please include cents on all dollar figures on your Cost Report.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Do not round to the nearest dollar!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</a:t>
            </a:r>
          </a:p>
          <a:p>
            <a:pPr marL="365125" indent="-255588" algn="l">
              <a:lnSpc>
                <a:spcPct val="90000"/>
              </a:lnSpc>
              <a:buFont typeface="Wingdings 3" pitchFamily="18" charset="2"/>
              <a:buChar char="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285" y="0"/>
            <a:ext cx="3938715" cy="6204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4B197B-64DE-4EBA-9933-6817A1164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9" t="37996"/>
          <a:stretch/>
        </p:blipFill>
        <p:spPr>
          <a:xfrm>
            <a:off x="4572000" y="2484966"/>
            <a:ext cx="4571999" cy="42522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120785"/>
            <a:ext cx="8280400" cy="678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Cost Report Overview: Schedule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464" y="1695026"/>
            <a:ext cx="4338537" cy="489627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The County needs to know how your agency is breaking out expenses and revenues 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Between County and your non-County programs; and</a:t>
            </a:r>
          </a:p>
          <a:p>
            <a:pPr marL="514350" indent="-514350" algn="l">
              <a:buAutoNum type="alphaUcPeriod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Between the various service types provided.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40A010-3080-4C56-9340-EA368C2814E8}"/>
              </a:ext>
            </a:extLst>
          </p:cNvPr>
          <p:cNvCxnSpPr/>
          <p:nvPr/>
        </p:nvCxnSpPr>
        <p:spPr>
          <a:xfrm flipV="1">
            <a:off x="3818468" y="4267071"/>
            <a:ext cx="1507067" cy="84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09141E-78F4-44C6-AADF-C7830A3B1B59}"/>
              </a:ext>
            </a:extLst>
          </p:cNvPr>
          <p:cNvCxnSpPr/>
          <p:nvPr/>
        </p:nvCxnSpPr>
        <p:spPr>
          <a:xfrm flipV="1">
            <a:off x="3818467" y="6478334"/>
            <a:ext cx="1507067" cy="84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E5A4B9-E3C6-4809-8115-2E3EDC459386}"/>
              </a:ext>
            </a:extLst>
          </p:cNvPr>
          <p:cNvSpPr txBox="1"/>
          <p:nvPr/>
        </p:nvSpPr>
        <p:spPr>
          <a:xfrm>
            <a:off x="1696260" y="1054467"/>
            <a:ext cx="5751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u="sng" dirty="0">
                <a:latin typeface="Garamond" pitchFamily="18" charset="0"/>
                <a:cs typeface="Arial" charset="0"/>
              </a:rPr>
              <a:t>SCHEDULE 1-METHODOLOGY: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AA69837-49C3-4B3A-A8FD-843DA8D449CA}"/>
              </a:ext>
            </a:extLst>
          </p:cNvPr>
          <p:cNvSpPr txBox="1"/>
          <p:nvPr/>
        </p:nvSpPr>
        <p:spPr>
          <a:xfrm>
            <a:off x="102140" y="158353"/>
            <a:ext cx="4674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There are three (3) allocation methods which are generally used: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EF7929-7E4D-46B8-B516-E44B3EAA0AAE}"/>
              </a:ext>
            </a:extLst>
          </p:cNvPr>
          <p:cNvGrpSpPr/>
          <p:nvPr/>
        </p:nvGrpSpPr>
        <p:grpSpPr>
          <a:xfrm>
            <a:off x="4727664" y="0"/>
            <a:ext cx="4396902" cy="2866950"/>
            <a:chOff x="14882" y="90888"/>
            <a:chExt cx="4484451" cy="3025303"/>
          </a:xfrm>
        </p:grpSpPr>
        <p:pic>
          <p:nvPicPr>
            <p:cNvPr id="8" name="Picture 7" descr="3d People Man Person Clipboard Stock Illustration 121949545 | Shutterstock">
              <a:extLst>
                <a:ext uri="{FF2B5EF4-FFF2-40B4-BE49-F238E27FC236}">
                  <a16:creationId xmlns:a16="http://schemas.microsoft.com/office/drawing/2014/main" id="{6F65726D-C94C-4B37-9CF0-C125796A853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7" t="3816" r="7638" b="21497"/>
            <a:stretch/>
          </p:blipFill>
          <p:spPr bwMode="auto">
            <a:xfrm>
              <a:off x="14882" y="90888"/>
              <a:ext cx="4484451" cy="3025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AA4C91-38AA-4299-9453-E68791BD5DA9}"/>
                </a:ext>
              </a:extLst>
            </p:cNvPr>
            <p:cNvSpPr txBox="1"/>
            <p:nvPr/>
          </p:nvSpPr>
          <p:spPr>
            <a:xfrm>
              <a:off x="2386064" y="645449"/>
              <a:ext cx="1757919" cy="191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Direct Allocation</a:t>
              </a:r>
            </a:p>
            <a:p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Unit Base Allocation</a:t>
              </a:r>
            </a:p>
            <a:p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Time Study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D3AD51-2DB7-4480-AA67-EF983EE12D06}"/>
              </a:ext>
            </a:extLst>
          </p:cNvPr>
          <p:cNvSpPr txBox="1"/>
          <p:nvPr/>
        </p:nvSpPr>
        <p:spPr>
          <a:xfrm>
            <a:off x="340447" y="2731480"/>
            <a:ext cx="815177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  <a:buSzPct val="85000"/>
              <a:buFont typeface="Wingdings" pitchFamily="2" charset="2"/>
              <a:buChar char="§"/>
            </a:pPr>
            <a:r>
              <a:rPr lang="en-US" sz="3000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Direct Allocation</a:t>
            </a:r>
            <a:r>
              <a:rPr lang="en-US" sz="30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: Costs is tracked at the level of the individual program and/or service type provided.</a:t>
            </a:r>
          </a:p>
          <a:p>
            <a:pPr algn="l">
              <a:buClr>
                <a:srgbClr val="002060"/>
              </a:buClr>
              <a:buSzPct val="85000"/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>
              <a:buClr>
                <a:srgbClr val="002060"/>
              </a:buClr>
              <a:buSzPct val="85000"/>
              <a:buFont typeface="Wingdings" pitchFamily="2" charset="2"/>
              <a:buChar char="§"/>
            </a:pPr>
            <a:r>
              <a:rPr lang="en-US" sz="3000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Unit Based Allocation</a:t>
            </a:r>
            <a:r>
              <a:rPr lang="en-US" sz="30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: Weighted average based on actual units provided multiplied by their rates.</a:t>
            </a:r>
          </a:p>
          <a:p>
            <a:pPr algn="l">
              <a:buClr>
                <a:srgbClr val="002060"/>
              </a:buClr>
              <a:buSzPct val="85000"/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>
              <a:buClr>
                <a:srgbClr val="002060"/>
              </a:buClr>
              <a:buSzPct val="85000"/>
              <a:buFont typeface="Wingdings" pitchFamily="2" charset="2"/>
              <a:buChar char="§"/>
            </a:pPr>
            <a:r>
              <a:rPr lang="en-US" sz="3000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Time Study</a:t>
            </a:r>
            <a:r>
              <a:rPr lang="en-US" sz="30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: Weighted average based on hours worked on County services.</a:t>
            </a:r>
          </a:p>
        </p:txBody>
      </p:sp>
    </p:spTree>
    <p:extLst>
      <p:ext uri="{BB962C8B-B14F-4D97-AF65-F5344CB8AC3E}">
        <p14:creationId xmlns:p14="http://schemas.microsoft.com/office/powerpoint/2010/main" val="16415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t="1302" r="739" b="876"/>
          <a:stretch/>
        </p:blipFill>
        <p:spPr>
          <a:xfrm>
            <a:off x="67112" y="2164359"/>
            <a:ext cx="9009776" cy="4018327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3d Small Person Standing Sad Pose Stock Illustration 456915322 |  Shutterstoc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3524" r="7012" b="14857"/>
          <a:stretch/>
        </p:blipFill>
        <p:spPr bwMode="auto">
          <a:xfrm>
            <a:off x="6298984" y="1101932"/>
            <a:ext cx="2621280" cy="2176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5EF0C-3511-467F-860A-C024A201A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899" y="215900"/>
            <a:ext cx="8704365" cy="964314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Common Mistakes of Calculating Weighted Average</a:t>
            </a:r>
          </a:p>
        </p:txBody>
      </p:sp>
    </p:spTree>
    <p:extLst>
      <p:ext uri="{BB962C8B-B14F-4D97-AF65-F5344CB8AC3E}">
        <p14:creationId xmlns:p14="http://schemas.microsoft.com/office/powerpoint/2010/main" val="3851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98"/>
          <a:stretch/>
        </p:blipFill>
        <p:spPr>
          <a:xfrm>
            <a:off x="75500" y="2055303"/>
            <a:ext cx="8989959" cy="4328352"/>
          </a:xfrm>
          <a:prstGeom prst="rect">
            <a:avLst/>
          </a:prstGeom>
        </p:spPr>
      </p:pic>
      <p:pic>
        <p:nvPicPr>
          <p:cNvPr id="5" name="Picture 4" descr="3D Man Images – Browse 887,591 Stock Photos, Vectors, and Video | Adobe  Stock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t="4694" r="22706" b="10617"/>
          <a:stretch/>
        </p:blipFill>
        <p:spPr bwMode="auto">
          <a:xfrm>
            <a:off x="0" y="706120"/>
            <a:ext cx="1696720" cy="2306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011EFCC-A965-4CDA-8EC8-5906620BA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899" y="12700"/>
            <a:ext cx="8704365" cy="123698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 smtClean="0">
                <a:solidFill>
                  <a:srgbClr val="893B81"/>
                </a:solidFill>
                <a:latin typeface="Arial Black" panose="020B0A04020102020204" pitchFamily="34" charset="0"/>
              </a:rPr>
              <a:t>Correct Method of Calculating </a:t>
            </a:r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Weighted Average</a:t>
            </a:r>
          </a:p>
        </p:txBody>
      </p:sp>
      <p:pic>
        <p:nvPicPr>
          <p:cNvPr id="7" name="Picture 6" descr="3D Man Images – Browse 887,591 Stock Photos, Vectors, and Video | Adobe  Stock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t="4694" r="22706" b="10617"/>
          <a:stretch/>
        </p:blipFill>
        <p:spPr bwMode="auto">
          <a:xfrm flipH="1">
            <a:off x="7435851" y="701040"/>
            <a:ext cx="1696720" cy="2306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00294" y="3632433"/>
            <a:ext cx="463631" cy="4258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477" y="298101"/>
            <a:ext cx="7086600" cy="11599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Compliance Reminders</a:t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004" y="1236972"/>
            <a:ext cx="8520449" cy="429260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36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To </a:t>
            </a:r>
            <a:r>
              <a:rPr lang="en-US" sz="51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help determine allowable and disallowable cost for cost reporting the most commonly used, but not limited to, tools are the OMB A-87 and A-122.</a:t>
            </a:r>
          </a:p>
          <a:p>
            <a:pPr algn="l"/>
            <a:endParaRPr lang="en-US" sz="51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Federal </a:t>
            </a:r>
            <a:r>
              <a:rPr lang="en-US" sz="51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compliance for grant recipients limits the salaries of an individual at a rate that is not in excess of the Executive Salary Level II Schedule for the reporting year. Please see </a:t>
            </a:r>
            <a:r>
              <a:rPr lang="en-US" sz="5100" dirty="0">
                <a:latin typeface="Garamond" panose="02020404030301010803" pitchFamily="18" charset="0"/>
                <a:hlinkClick r:id="rId2"/>
              </a:rPr>
              <a:t>https://grants.nih.gov/grants/policy/salcap_summary.htm</a:t>
            </a:r>
            <a:r>
              <a:rPr lang="en-US" sz="5100" dirty="0">
                <a:latin typeface="Garamond" panose="02020404030301010803" pitchFamily="18" charset="0"/>
              </a:rPr>
              <a:t>  </a:t>
            </a:r>
            <a:endParaRPr lang="en-US" sz="5100" dirty="0">
              <a:solidFill>
                <a:srgbClr val="00343D"/>
              </a:solidFill>
              <a:latin typeface="Garamond" pitchFamily="18" charset="0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algn="l"/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900" b="1" dirty="0">
                <a:solidFill>
                  <a:srgbClr val="FF0000"/>
                </a:solidFill>
                <a:latin typeface="Garamond" panose="02020404030301010803" pitchFamily="18" charset="0"/>
              </a:rPr>
              <a:t>* Disclaimer County does have the right to determine allowable and disallowable cost.  </a:t>
            </a:r>
          </a:p>
        </p:txBody>
      </p:sp>
    </p:spTree>
    <p:extLst>
      <p:ext uri="{BB962C8B-B14F-4D97-AF65-F5344CB8AC3E}">
        <p14:creationId xmlns:p14="http://schemas.microsoft.com/office/powerpoint/2010/main" val="9796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8465"/>
            <a:ext cx="8216900" cy="774337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Cost Report Overview: Schedule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0" y="933094"/>
            <a:ext cx="8407400" cy="3094566"/>
          </a:xfrm>
        </p:spPr>
        <p:txBody>
          <a:bodyPr>
            <a:no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SCHEDULE 2-EXPENSES:</a:t>
            </a:r>
            <a:r>
              <a:rPr lang="en-US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County will need your agency to break out the total and county expenses by the line items provided on the Schedule 2 form. Your agency will also need to allocate the expense across each service type provided based on the break-out explained in Schedule 1.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✓ 3d business man presenting word join concept Stock Phot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4242" r="26215" b="9293"/>
          <a:stretch/>
        </p:blipFill>
        <p:spPr bwMode="auto">
          <a:xfrm>
            <a:off x="3105973" y="4165134"/>
            <a:ext cx="2590151" cy="26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281" y="16779"/>
            <a:ext cx="8548381" cy="357371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Expenses found on this form should match the expenses on the financial statements provided to the County using the methodology on Schedule 1. </a:t>
            </a:r>
            <a:endParaRPr lang="en-US" sz="2800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35" y="1479895"/>
            <a:ext cx="7070271" cy="48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393" y="2557376"/>
            <a:ext cx="3833607" cy="4300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526"/>
            <a:ext cx="8623300" cy="69342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Cost Report Overview: Schedule 2A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6" y="752476"/>
            <a:ext cx="8499474" cy="3215518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SCHEDULE 2A-BOARD &amp; CARE:</a:t>
            </a: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If applicable, the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County will need your agency to break out the total and county building related expenses by the line items provided on the Schedule 2A form. Your agency will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3D guy sleeping on a wooden bed - isolated over white | Freestock photo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r="2642" b="6434"/>
          <a:stretch/>
        </p:blipFill>
        <p:spPr bwMode="auto">
          <a:xfrm>
            <a:off x="0" y="4362274"/>
            <a:ext cx="3653813" cy="24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2472" y="2557375"/>
            <a:ext cx="4827588" cy="3215518"/>
          </a:xfrm>
          <a:prstGeom prst="rect">
            <a:avLst/>
          </a:prstGeom>
        </p:spPr>
        <p:txBody>
          <a:bodyPr vert="horz" lIns="0" tIns="0" rIns="0" bIns="0" rtlCol="0" anchor="t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A8C91"/>
                </a:solidFill>
                <a:latin typeface="Open Sans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also need to provide the total and county related square footage of your facility to determine the board and care cost per day.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22225"/>
            <a:ext cx="8356600" cy="623727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Cost Report Overview: Schedule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" y="681718"/>
            <a:ext cx="8743950" cy="225425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SCHEDULE 3-REVENUES:</a:t>
            </a: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County will need your agency to break out the total and county revenues by the line items provided on the Schedule 3 form. Your agency will also need to allocate the revenue across each service type provided based on the break-out explained in Schedule 1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. </a:t>
            </a:r>
            <a:endParaRPr lang="en-US" sz="28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6401" y="3204490"/>
            <a:ext cx="4137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itchFamily="18" charset="0"/>
                <a:cs typeface="Arial" charset="0"/>
              </a:rPr>
              <a:t>Revenues found on this form should match the revenue on the financial statements provided to the County using the methodology on Schedule 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6" t="123" r="1567" b="436"/>
          <a:stretch/>
        </p:blipFill>
        <p:spPr>
          <a:xfrm>
            <a:off x="-1" y="2796944"/>
            <a:ext cx="4941893" cy="40610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34708B-C139-416B-9DA4-3D3DD0CA00F5}"/>
              </a:ext>
            </a:extLst>
          </p:cNvPr>
          <p:cNvSpPr txBox="1"/>
          <p:nvPr/>
        </p:nvSpPr>
        <p:spPr>
          <a:xfrm>
            <a:off x="600890" y="407629"/>
            <a:ext cx="826370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 cost report contains provider information such as cost and charges by cost centers, Medi-Cal settlement data, and financial statement data.</a:t>
            </a:r>
          </a:p>
          <a:p>
            <a:pPr algn="just"/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</a:p>
          <a:p>
            <a:pPr algn="just"/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The cost report settlement process is where </a:t>
            </a:r>
            <a:r>
              <a:rPr lang="en-US" sz="32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the </a:t>
            </a: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County reconciles the Provider’s actual cost of services to the amount of approved unit of services in comparison to what the Provider was paid by the County. 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endParaRPr lang="en-US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09897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Cost Report Overview: Schedule 4</a:t>
            </a:r>
          </a:p>
        </p:txBody>
      </p:sp>
      <p:pic>
        <p:nvPicPr>
          <p:cNvPr id="5" name="Picture 4" descr="A business without proper accounting will not run for long time.... -  Bangla HIsab | Calculator, How do you work, Accounti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8385" r="9194" b="9413"/>
          <a:stretch/>
        </p:blipFill>
        <p:spPr bwMode="auto">
          <a:xfrm>
            <a:off x="1568730" y="5037588"/>
            <a:ext cx="1615834" cy="18204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1063625"/>
            <a:ext cx="5008859" cy="4392296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SCHEDULE 4-UNITS</a:t>
            </a:r>
            <a:r>
              <a:rPr lang="en-US" sz="2800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Total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and County units provided by your agency should be tracked by your agency and will be required to be input on this form. </a:t>
            </a:r>
            <a:endParaRPr lang="en-US" sz="2800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11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Your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units entered on this form should match the unit documentation provided as well as agree with the County units on file.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36" y="1614881"/>
            <a:ext cx="3992264" cy="52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man training Images, Stock Photos &amp; Vectors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b="6786"/>
          <a:stretch/>
        </p:blipFill>
        <p:spPr bwMode="auto">
          <a:xfrm>
            <a:off x="2431335" y="2357120"/>
            <a:ext cx="4467305" cy="332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2720" y="149225"/>
            <a:ext cx="8757920" cy="227901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***</a:t>
            </a:r>
            <a:r>
              <a:rPr lang="en-US" sz="44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Remember***</a:t>
            </a:r>
          </a:p>
          <a:p>
            <a:r>
              <a:rPr lang="en-US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You can reconcile your County Units by finding and accessing your RDS reports and/or your ELMR reports. </a:t>
            </a:r>
            <a:endParaRPr lang="en-US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027" y="5521275"/>
            <a:ext cx="824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93B81"/>
                </a:solidFill>
                <a:latin typeface="Garamond" panose="02020404030301010803" pitchFamily="18" charset="0"/>
              </a:rPr>
              <a:t>We </a:t>
            </a:r>
            <a:r>
              <a:rPr lang="en-US" sz="2400" b="1" dirty="0">
                <a:solidFill>
                  <a:srgbClr val="893B81"/>
                </a:solidFill>
                <a:latin typeface="Garamond" panose="02020404030301010803" pitchFamily="18" charset="0"/>
              </a:rPr>
              <a:t>will </a:t>
            </a:r>
            <a:r>
              <a:rPr lang="en-US" sz="2400" b="1" dirty="0" smtClean="0">
                <a:solidFill>
                  <a:srgbClr val="893B81"/>
                </a:solidFill>
                <a:latin typeface="Garamond" panose="02020404030301010803" pitchFamily="18" charset="0"/>
              </a:rPr>
              <a:t>attempt to send </a:t>
            </a:r>
            <a:r>
              <a:rPr lang="en-US" sz="2400" b="1" dirty="0">
                <a:solidFill>
                  <a:srgbClr val="893B81"/>
                </a:solidFill>
                <a:latin typeface="Garamond" panose="02020404030301010803" pitchFamily="18" charset="0"/>
              </a:rPr>
              <a:t>out a preliminary unit reports soon </a:t>
            </a:r>
            <a:r>
              <a:rPr lang="en-US" sz="2400" b="1" dirty="0" smtClean="0">
                <a:solidFill>
                  <a:srgbClr val="893B81"/>
                </a:solidFill>
                <a:latin typeface="Garamond" panose="02020404030301010803" pitchFamily="18" charset="0"/>
              </a:rPr>
              <a:t>to help aide in your reconciliation </a:t>
            </a:r>
            <a:r>
              <a:rPr lang="en-US" sz="2400" b="1" dirty="0">
                <a:solidFill>
                  <a:srgbClr val="893B81"/>
                </a:solidFill>
                <a:latin typeface="Garamond" panose="02020404030301010803" pitchFamily="18" charset="0"/>
              </a:rPr>
              <a:t>in order to identify any discrepancies ahead of time. </a:t>
            </a:r>
          </a:p>
        </p:txBody>
      </p:sp>
    </p:spTree>
    <p:extLst>
      <p:ext uri="{BB962C8B-B14F-4D97-AF65-F5344CB8AC3E}">
        <p14:creationId xmlns:p14="http://schemas.microsoft.com/office/powerpoint/2010/main" val="8733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" y="0"/>
            <a:ext cx="8724900" cy="74168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893B81"/>
                </a:solidFill>
                <a:latin typeface="Arial Black" panose="020B0A04020102020204" pitchFamily="34" charset="0"/>
              </a:rPr>
              <a:t>Cost Report Overview: Schedule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29267"/>
            <a:ext cx="8132954" cy="5383033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SCHEDULE 5-SUMMARY REPORT:</a:t>
            </a:r>
            <a:r>
              <a:rPr lang="en-US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Schedule 5 automatically gathers the information 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inputted from the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other schedules to provide you with a summary report. </a:t>
            </a:r>
          </a:p>
          <a:p>
            <a:pPr algn="l"/>
            <a:endParaRPr lang="en-US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5" name="Picture 4" descr="Jigsaw Puzzle 3d Man Images | Free Photos, PNG Stickers, Wallpapers &amp;  Backgrounds - rawpixel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60" y="3665537"/>
            <a:ext cx="5161280" cy="295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68" y="0"/>
            <a:ext cx="6300132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9057" y="171331"/>
            <a:ext cx="2608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Garamond" pitchFamily="18" charset="0"/>
                <a:cs typeface="Arial" charset="0"/>
              </a:rPr>
              <a:t>At the top of the page,</a:t>
            </a:r>
            <a:r>
              <a:rPr lang="en-US" sz="2200" dirty="0">
                <a:latin typeface="Garamond" pitchFamily="18" charset="0"/>
                <a:cs typeface="Arial" charset="0"/>
              </a:rPr>
              <a:t> you will need to select your</a:t>
            </a:r>
            <a:r>
              <a:rPr lang="en-US" sz="2200" dirty="0" smtClean="0">
                <a:latin typeface="Garamond" pitchFamily="18" charset="0"/>
                <a:cs typeface="Arial" charset="0"/>
              </a:rPr>
              <a:t>:</a:t>
            </a:r>
          </a:p>
          <a:p>
            <a:endParaRPr lang="en-US" sz="2200" dirty="0">
              <a:latin typeface="Garamond" pitchFamily="18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Contract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8972A"/>
                </a:solidFill>
                <a:latin typeface="Garamond" pitchFamily="18" charset="0"/>
                <a:cs typeface="Arial" charset="0"/>
              </a:rPr>
              <a:t>Organization Type (profit or non-profit)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>Accounting Method (cash, accrual, or modified accrual) </a:t>
            </a:r>
          </a:p>
          <a:p>
            <a:endParaRPr lang="en-US" sz="2200" dirty="0" smtClean="0">
              <a:latin typeface="Garamond" pitchFamily="18" charset="0"/>
              <a:cs typeface="Arial" charset="0"/>
            </a:endParaRPr>
          </a:p>
          <a:p>
            <a:endParaRPr lang="en-US" sz="2200" dirty="0">
              <a:latin typeface="Garamond" pitchFamily="18" charset="0"/>
              <a:cs typeface="Arial" charset="0"/>
            </a:endParaRPr>
          </a:p>
          <a:p>
            <a:r>
              <a:rPr lang="en-US" sz="2200" b="1" dirty="0" smtClean="0">
                <a:latin typeface="Garamond" pitchFamily="18" charset="0"/>
                <a:cs typeface="Arial" charset="0"/>
              </a:rPr>
              <a:t>At </a:t>
            </a:r>
            <a:r>
              <a:rPr lang="en-US" sz="2200" b="1" dirty="0">
                <a:latin typeface="Garamond" pitchFamily="18" charset="0"/>
                <a:cs typeface="Arial" charset="0"/>
              </a:rPr>
              <a:t>the bottom of the page, </a:t>
            </a:r>
            <a:r>
              <a:rPr lang="en-US" sz="2200" dirty="0">
                <a:latin typeface="Garamond" pitchFamily="18" charset="0"/>
                <a:cs typeface="Arial" charset="0"/>
              </a:rPr>
              <a:t>please input your agency’s contact information.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98220" y="171331"/>
            <a:ext cx="0" cy="5602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68220" y="171331"/>
            <a:ext cx="0" cy="5602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9910" y="5770880"/>
            <a:ext cx="514984" cy="436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056" y="171331"/>
            <a:ext cx="327844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Garamond" pitchFamily="18" charset="0"/>
                <a:cs typeface="Arial" charset="0"/>
              </a:rPr>
              <a:t>So what’s new?!</a:t>
            </a:r>
            <a:endParaRPr lang="en-US" sz="2200" dirty="0" smtClean="0">
              <a:latin typeface="Garamond" pitchFamily="18" charset="0"/>
              <a:cs typeface="Arial" charset="0"/>
            </a:endParaRPr>
          </a:p>
          <a:p>
            <a:endParaRPr lang="en-US" sz="2200" dirty="0">
              <a:latin typeface="Garamond" pitchFamily="18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Medi</a:t>
            </a: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-Cal Units will be divided into two periods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PHE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Actual CPU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APHE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Lower of: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Actual CPU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Published Charge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Rate Cap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  <a:p>
            <a:endParaRPr lang="en-US" sz="2200" dirty="0">
              <a:latin typeface="Garamond" pitchFamily="18" charset="0"/>
              <a:cs typeface="Arial" charset="0"/>
            </a:endParaRPr>
          </a:p>
          <a:p>
            <a:r>
              <a:rPr lang="en-US" sz="2200" b="1" dirty="0" smtClean="0">
                <a:latin typeface="Garamond" pitchFamily="18" charset="0"/>
                <a:cs typeface="Arial" charset="0"/>
              </a:rPr>
              <a:t>Is this extra work?</a:t>
            </a:r>
          </a:p>
          <a:p>
            <a:endParaRPr lang="en-US" sz="2200" b="1" dirty="0" smtClean="0">
              <a:latin typeface="Garamond" pitchFamily="18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</a:rPr>
              <a:t>Not for you </a:t>
            </a: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  <a:sym typeface="Wingdings" panose="05000000000000000000" pitchFamily="2" charset="2"/>
              </a:rPr>
              <a:t>RUHS – BH Fiscal will separate </a:t>
            </a:r>
            <a:r>
              <a:rPr lang="en-US" dirty="0" err="1" smtClean="0">
                <a:solidFill>
                  <a:srgbClr val="893B81"/>
                </a:solidFill>
                <a:latin typeface="Garamond" pitchFamily="18" charset="0"/>
                <a:cs typeface="Arial" charset="0"/>
                <a:sym typeface="Wingdings" panose="05000000000000000000" pitchFamily="2" charset="2"/>
              </a:rPr>
              <a:t>Medi</a:t>
            </a:r>
            <a:r>
              <a:rPr lang="en-US" dirty="0" smtClean="0">
                <a:solidFill>
                  <a:srgbClr val="893B81"/>
                </a:solidFill>
                <a:latin typeface="Garamond" pitchFamily="18" charset="0"/>
                <a:cs typeface="Arial" charset="0"/>
                <a:sym typeface="Wingdings" panose="05000000000000000000" pitchFamily="2" charset="2"/>
              </a:rPr>
              <a:t>-Cal Units for you during the reviewing process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498" y="2806592"/>
            <a:ext cx="5324475" cy="1438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7498" y="2371785"/>
            <a:ext cx="3609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Contract Type: 100% </a:t>
            </a:r>
            <a:r>
              <a:rPr lang="en-US" sz="2000" b="1" dirty="0" err="1" smtClean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Medi</a:t>
            </a:r>
            <a:r>
              <a:rPr lang="en-US" sz="2000" b="1" dirty="0" smtClean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-Cal</a:t>
            </a:r>
            <a:endParaRPr lang="en-US" sz="2000" b="1" dirty="0">
              <a:solidFill>
                <a:srgbClr val="0000CC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13259" y="3303372"/>
            <a:ext cx="476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13258" y="3156414"/>
            <a:ext cx="476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87498" y="4388983"/>
            <a:ext cx="5544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Contract Type: Actual Cost with  </a:t>
            </a:r>
            <a:r>
              <a:rPr lang="en-US" sz="2000" b="1" dirty="0" err="1" smtClean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Medi</a:t>
            </a:r>
            <a:r>
              <a:rPr lang="en-US" sz="2000" b="1" dirty="0" smtClean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-Cal Units</a:t>
            </a:r>
            <a:endParaRPr lang="en-US" sz="2000" b="1" dirty="0">
              <a:solidFill>
                <a:srgbClr val="0000CC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98" y="4866187"/>
            <a:ext cx="5334000" cy="13239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613254" y="5202929"/>
            <a:ext cx="476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13253" y="5341721"/>
            <a:ext cx="476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08650" y="814603"/>
            <a:ext cx="50821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4"/>
                </a:solidFill>
                <a:latin typeface="Garamond" pitchFamily="18" charset="0"/>
                <a:cs typeface="Arial" charset="0"/>
              </a:rPr>
              <a:t>Two Periods: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4"/>
                </a:solidFill>
                <a:latin typeface="Garamond" pitchFamily="18" charset="0"/>
                <a:cs typeface="Arial" charset="0"/>
              </a:rPr>
              <a:t>PHE: July 1, 2022 – May 11,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4"/>
                </a:solidFill>
                <a:latin typeface="Garamond" pitchFamily="18" charset="0"/>
                <a:cs typeface="Arial" charset="0"/>
              </a:rPr>
              <a:t>APHE: May 12, 2023 – June 30, 2023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453" y="6420290"/>
            <a:ext cx="3609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*Subject to change</a:t>
            </a:r>
            <a:endParaRPr lang="en-US" sz="1600" dirty="0">
              <a:solidFill>
                <a:srgbClr val="0000CC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613253" y="3463935"/>
            <a:ext cx="476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13259" y="3619058"/>
            <a:ext cx="4762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0486"/>
            <a:ext cx="8356600" cy="952500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sz="4000" b="1" dirty="0">
                <a:solidFill>
                  <a:srgbClr val="002060"/>
                </a:solidFill>
                <a:latin typeface="Garamond" pitchFamily="18" charset="0"/>
              </a:rPr>
              <a:t>State</a:t>
            </a:r>
            <a:r>
              <a:rPr lang="en-US" b="1" dirty="0"/>
              <a:t> </a:t>
            </a:r>
            <a:r>
              <a:rPr lang="en-US" sz="4000" b="1" dirty="0">
                <a:solidFill>
                  <a:srgbClr val="002060"/>
                </a:solidFill>
                <a:latin typeface="Garamond" pitchFamily="18" charset="0"/>
              </a:rPr>
              <a:t>Forms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196188"/>
            <a:ext cx="8275570" cy="542272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dirty="0">
                <a:solidFill>
                  <a:srgbClr val="0E2041"/>
                </a:solidFill>
                <a:latin typeface="Garamond" pitchFamily="18" charset="0"/>
              </a:rPr>
              <a:t>Upon the settlement of your cost report, the County will be sending you your Final State Forms.  We will need you to: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0000"/>
                </a:solidFill>
                <a:latin typeface="Garamond" pitchFamily="18" charset="0"/>
              </a:rPr>
              <a:t>Certify/Sign the State Form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0000"/>
                </a:solidFill>
                <a:latin typeface="Garamond" pitchFamily="18" charset="0"/>
              </a:rPr>
              <a:t>Return to RUHS – BH (SA)</a:t>
            </a:r>
          </a:p>
          <a:p>
            <a:pPr algn="l"/>
            <a:endParaRPr lang="en-US" sz="3000" dirty="0">
              <a:solidFill>
                <a:srgbClr val="0E2041"/>
              </a:solidFill>
              <a:latin typeface="Garamond" pitchFamily="18" charset="0"/>
            </a:endParaRPr>
          </a:p>
          <a:p>
            <a:pPr algn="l"/>
            <a:r>
              <a:rPr lang="en-US" sz="3000" dirty="0">
                <a:solidFill>
                  <a:srgbClr val="0E2041"/>
                </a:solidFill>
                <a:latin typeface="Garamond" pitchFamily="18" charset="0"/>
              </a:rPr>
              <a:t>NTP providers:</a:t>
            </a:r>
          </a:p>
          <a:p>
            <a:pPr marL="1428750" lvl="2" indent="-514350" algn="l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As per BHIN-21-018, County contracted providers are now required to submit a cost report directly to DHCS.</a:t>
            </a:r>
          </a:p>
          <a:p>
            <a:pPr marL="1428750" lvl="2" indent="-514350" algn="l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Before submitting, please work with your cost report accountant to ensure accuracy of information reported to DHCS.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Character Questionsign Orange - Human PNG Image | Transparent PNG Free  Download on Seek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7656"/>
            <a:ext cx="2590800" cy="437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0"/>
            <a:ext cx="8420100" cy="7010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893B81"/>
                </a:solidFill>
                <a:latin typeface="Arial Black" panose="020B0A04020102020204" pitchFamily="34" charset="0"/>
              </a:rPr>
              <a:t>How many Cost Reports do I </a:t>
            </a:r>
            <a:r>
              <a:rPr lang="en-US" sz="3200" b="1" dirty="0" smtClean="0">
                <a:solidFill>
                  <a:srgbClr val="893B81"/>
                </a:solidFill>
                <a:latin typeface="Arial Black" panose="020B0A04020102020204" pitchFamily="34" charset="0"/>
              </a:rPr>
              <a:t>need?</a:t>
            </a:r>
            <a:endParaRPr lang="en-US" sz="3200" b="1" dirty="0">
              <a:solidFill>
                <a:srgbClr val="893B8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713353"/>
            <a:ext cx="6197600" cy="2977803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Complete a separate set of Cost Report Schedules for </a:t>
            </a:r>
            <a:r>
              <a:rPr lang="en-US" sz="2800" b="1" u="sng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EACH</a:t>
            </a:r>
            <a:r>
              <a:rPr lang="en-US" sz="2800" b="1" u="sng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:</a:t>
            </a:r>
          </a:p>
          <a:p>
            <a:pPr marL="517525" indent="-517525"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     </a:t>
            </a:r>
            <a:endParaRPr lang="en-US" sz="1800" dirty="0" smtClean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Substance Use CADDS 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your agency has with Riverside County, as per your contract Exhibit C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949" y="3321247"/>
            <a:ext cx="65098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itchFamily="18" charset="0"/>
                <a:cs typeface="Arial" charset="0"/>
              </a:rPr>
              <a:t>Cost Reports submitted with CADDS/contracts combined are not considered properly completed and you will be contacted by your accountant for revision</a:t>
            </a:r>
            <a:r>
              <a:rPr lang="en-US" sz="2800" dirty="0" smtClean="0">
                <a:latin typeface="Garamond" pitchFamily="18" charset="0"/>
                <a:cs typeface="Arial" charset="0"/>
              </a:rPr>
              <a:t>.</a:t>
            </a:r>
            <a:endParaRPr lang="en-US" sz="2800" dirty="0">
              <a:latin typeface="Garamond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1684" y="5487036"/>
            <a:ext cx="6322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002060"/>
              </a:buClr>
              <a:buSzPct val="85000"/>
            </a:pPr>
            <a:r>
              <a:rPr lang="en-US" sz="2000" b="1" dirty="0">
                <a:solidFill>
                  <a:srgbClr val="0000CC"/>
                </a:solidFill>
                <a:latin typeface="Garamond" pitchFamily="18" charset="0"/>
                <a:cs typeface="Arial" charset="0"/>
              </a:rPr>
              <a:t>Please be advised that some contracts may contain more than one CADDS and that one contract does not necessarily equate to one cost report.</a:t>
            </a:r>
          </a:p>
        </p:txBody>
      </p:sp>
    </p:spTree>
    <p:extLst>
      <p:ext uri="{BB962C8B-B14F-4D97-AF65-F5344CB8AC3E}">
        <p14:creationId xmlns:p14="http://schemas.microsoft.com/office/powerpoint/2010/main" val="24076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00+ عناصر للإعلان ideas | إعلان, تصميم, تعلم مدم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69" y="1131496"/>
            <a:ext cx="22479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844" y="4017572"/>
            <a:ext cx="7665396" cy="115946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8972A"/>
                </a:solidFill>
                <a:latin typeface="Garamond" pitchFamily="18" charset="0"/>
                <a:cs typeface="Aharoni" pitchFamily="2" charset="-79"/>
              </a:rPr>
              <a:t>Cost Report </a:t>
            </a:r>
            <a:r>
              <a:rPr lang="en-US" sz="5400" b="1" dirty="0" smtClean="0">
                <a:solidFill>
                  <a:srgbClr val="F8972A"/>
                </a:solidFill>
                <a:latin typeface="Garamond" pitchFamily="18" charset="0"/>
                <a:cs typeface="Aharoni" pitchFamily="2" charset="-79"/>
              </a:rPr>
              <a:t>Instructions</a:t>
            </a:r>
            <a:br>
              <a:rPr lang="en-US" sz="5400" b="1" dirty="0" smtClean="0">
                <a:solidFill>
                  <a:srgbClr val="F8972A"/>
                </a:solidFill>
                <a:latin typeface="Garamond" pitchFamily="18" charset="0"/>
                <a:cs typeface="Aharoni" pitchFamily="2" charset="-79"/>
              </a:rPr>
            </a:br>
            <a:r>
              <a:rPr lang="en-US" sz="5400" b="1" dirty="0" smtClean="0">
                <a:solidFill>
                  <a:srgbClr val="F8972A"/>
                </a:solidFill>
                <a:latin typeface="Garamond" pitchFamily="18" charset="0"/>
                <a:cs typeface="Aharoni" pitchFamily="2" charset="-79"/>
              </a:rPr>
              <a:t> </a:t>
            </a:r>
            <a:r>
              <a:rPr lang="en-US" sz="5400" b="1" dirty="0">
                <a:solidFill>
                  <a:srgbClr val="F8972A"/>
                </a:solidFill>
                <a:latin typeface="Garamond" pitchFamily="18" charset="0"/>
                <a:cs typeface="Aharoni" pitchFamily="2" charset="-79"/>
              </a:rPr>
              <a:t>&amp; </a:t>
            </a:r>
            <a:r>
              <a:rPr lang="en-US" sz="5400" b="1" dirty="0" smtClean="0">
                <a:solidFill>
                  <a:srgbClr val="F8972A"/>
                </a:solidFill>
                <a:latin typeface="Garamond" pitchFamily="18" charset="0"/>
                <a:cs typeface="Aharoni" pitchFamily="2" charset="-79"/>
              </a:rPr>
              <a:t>Samples</a:t>
            </a:r>
            <a:endParaRPr lang="en-US" sz="5400" b="1" dirty="0">
              <a:solidFill>
                <a:srgbClr val="F8972A"/>
              </a:solidFill>
              <a:latin typeface="Garamond" pitchFamily="18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0" y="265071"/>
            <a:ext cx="8138159" cy="110653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Garamond" pitchFamily="18" charset="0"/>
                <a:cs typeface="Aharoni" pitchFamily="2" charset="-79"/>
              </a:rPr>
              <a:t> </a:t>
            </a: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haroni" pitchFamily="2" charset="-79"/>
              </a:rPr>
              <a:t>Navigating the Schedules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902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oltek CT GT-04 Mid-Tower Chassis Review | Sculpture lessons, Powerpoint  design templates, Positive art">
            <a:extLst>
              <a:ext uri="{FF2B5EF4-FFF2-40B4-BE49-F238E27FC236}">
                <a16:creationId xmlns:a16="http://schemas.microsoft.com/office/drawing/2014/main" id="{DD106958-13FA-47F2-82E6-FE4464E05174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9728"/>
            <a:ext cx="1974715" cy="25389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6673" y="155913"/>
            <a:ext cx="3429000" cy="609600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Enabling Macros: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01" y="1280267"/>
            <a:ext cx="7125512" cy="5232400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YOU MUST “ENABLE MACROS” IN ORDER FOR THESE FORMS TO WORK!</a:t>
            </a:r>
          </a:p>
          <a:p>
            <a:pPr>
              <a:spcBef>
                <a:spcPts val="0"/>
              </a:spcBef>
            </a:pPr>
            <a:endParaRPr lang="en-US" sz="2800" b="1" u="sng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When opening up the Cost Report Schedules in Excel versions 2003 and earlier, a pop up will ask whether to enable macros.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257" y="3896467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9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man with a laptop - online security concepts | Freestock photos">
            <a:extLst>
              <a:ext uri="{FF2B5EF4-FFF2-40B4-BE49-F238E27FC236}">
                <a16:creationId xmlns:a16="http://schemas.microsoft.com/office/drawing/2014/main" id="{44E17D66-565C-4567-9611-6D13306AD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2" b="16612"/>
          <a:stretch/>
        </p:blipFill>
        <p:spPr bwMode="auto">
          <a:xfrm>
            <a:off x="4983679" y="-8393"/>
            <a:ext cx="4146949" cy="20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1300"/>
            <a:ext cx="4673600" cy="5207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Enabling Macros (cont.):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1634247"/>
            <a:ext cx="8280400" cy="494584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You may also need to adjust the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Security Level in order for the Macros to run properly. </a:t>
            </a:r>
          </a:p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1. In Excel, select: </a:t>
            </a: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Tools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     </a:t>
            </a: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Macro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      </a:t>
            </a: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Security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13200" y="2865813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519754" y="2862237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r="46881" b="71069"/>
          <a:stretch/>
        </p:blipFill>
        <p:spPr>
          <a:xfrm>
            <a:off x="475980" y="3428999"/>
            <a:ext cx="5083496" cy="230712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6975" y="3428999"/>
            <a:ext cx="2711045" cy="32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3700" y="5842112"/>
            <a:ext cx="532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Garamond" pitchFamily="18" charset="0"/>
                <a:cs typeface="Arial" charset="0"/>
              </a:rPr>
              <a:t>2. Set Security Level to </a:t>
            </a:r>
            <a:r>
              <a:rPr lang="en-US" sz="2800" b="1" dirty="0">
                <a:latin typeface="Garamond" pitchFamily="18" charset="0"/>
                <a:cs typeface="Arial" charset="0"/>
              </a:rPr>
              <a:t>Medium.</a:t>
            </a:r>
          </a:p>
        </p:txBody>
      </p:sp>
    </p:spTree>
    <p:extLst>
      <p:ext uri="{BB962C8B-B14F-4D97-AF65-F5344CB8AC3E}">
        <p14:creationId xmlns:p14="http://schemas.microsoft.com/office/powerpoint/2010/main" val="31948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973" y="-277979"/>
            <a:ext cx="7086600" cy="1828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3B81"/>
                </a:solidFill>
                <a:latin typeface="Arial Black" panose="020B0A04020102020204" pitchFamily="34" charset="0"/>
              </a:rPr>
              <a:t>What is the Purpose of Cost Report Training?</a:t>
            </a:r>
          </a:p>
        </p:txBody>
      </p:sp>
      <p:pic>
        <p:nvPicPr>
          <p:cNvPr id="5" name="Picture 4" descr="3d Man Thinking Looking Empty Space Stock Illustration 176981840 | 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4" t="12907" b="7142"/>
          <a:stretch/>
        </p:blipFill>
        <p:spPr bwMode="auto">
          <a:xfrm>
            <a:off x="2827090" y="1786854"/>
            <a:ext cx="3246540" cy="4521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215900"/>
            <a:ext cx="4559300" cy="558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Enabling Macros (cont.):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774700"/>
            <a:ext cx="8394700" cy="58547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When opening up the Cost Report Schedules in Excel 2007, you may need to change settings in order to enable macros.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  <a:p>
            <a:pPr marL="457200" indent="-457200" algn="l"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In Excel, if you receive a Security Warning, Macros have been disabled, click the Options button.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3048000"/>
            <a:ext cx="3819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8862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4326" y="5765800"/>
            <a:ext cx="3945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aramond" pitchFamily="18" charset="0"/>
                <a:cs typeface="Arial" charset="0"/>
              </a:rPr>
              <a:t>2. Select Enable this content </a:t>
            </a:r>
          </a:p>
          <a:p>
            <a:r>
              <a:rPr lang="en-US" sz="2400" b="1" dirty="0">
                <a:latin typeface="Garamond" pitchFamily="18" charset="0"/>
                <a:cs typeface="Arial" charset="0"/>
              </a:rPr>
              <a:t>    and click OK.</a:t>
            </a:r>
            <a:endParaRPr lang="en-US" sz="2400" dirty="0">
              <a:latin typeface="Garamond" pitchFamily="18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53813C-8395-42FD-9C50-FBF8BCAF2265}"/>
              </a:ext>
            </a:extLst>
          </p:cNvPr>
          <p:cNvSpPr/>
          <p:nvPr/>
        </p:nvSpPr>
        <p:spPr>
          <a:xfrm>
            <a:off x="3064213" y="4335850"/>
            <a:ext cx="1196502" cy="612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201314"/>
            <a:ext cx="8732520" cy="1550166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893B81"/>
                </a:solidFill>
                <a:latin typeface="Arial Black" panose="020B0A04020102020204" pitchFamily="34" charset="0"/>
              </a:rPr>
              <a:t>Presenting the Cost Report Schedules</a:t>
            </a:r>
          </a:p>
        </p:txBody>
      </p:sp>
      <p:pic>
        <p:nvPicPr>
          <p:cNvPr id="1028" name="Picture 4" descr="102 3d Small People Training Courses Stock Photos, Pictures &amp; Royalty-Free 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6147" r="18562" b="10389"/>
          <a:stretch/>
        </p:blipFill>
        <p:spPr bwMode="auto">
          <a:xfrm>
            <a:off x="1882140" y="1923921"/>
            <a:ext cx="5425440" cy="49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61752" y="110908"/>
            <a:ext cx="6481286" cy="2011508"/>
          </a:xfrm>
        </p:spPr>
        <p:txBody>
          <a:bodyPr anchor="ctr">
            <a:normAutofit/>
          </a:bodyPr>
          <a:lstStyle/>
          <a:p>
            <a:r>
              <a:rPr lang="en-US" sz="4800" b="1" dirty="0" smtClean="0">
                <a:solidFill>
                  <a:srgbClr val="893B81"/>
                </a:solidFill>
                <a:latin typeface="Arial Black" panose="020B0A04020102020204" pitchFamily="34" charset="0"/>
              </a:rPr>
              <a:t>When are the Cost Reports Due?</a:t>
            </a:r>
            <a:endParaRPr lang="en-US" sz="4800" b="1" dirty="0">
              <a:solidFill>
                <a:srgbClr val="893B8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Handling Your Criminal Case - Criminal Defense - Gilles Law, PLLC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7"/>
          <a:stretch/>
        </p:blipFill>
        <p:spPr bwMode="auto">
          <a:xfrm>
            <a:off x="3112316" y="1754694"/>
            <a:ext cx="3234375" cy="35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3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d Man People Empty Calendar Icons Stock Illustration 175008797 | 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5334" r="10984" b="11237"/>
          <a:stretch/>
        </p:blipFill>
        <p:spPr bwMode="auto">
          <a:xfrm>
            <a:off x="2256638" y="0"/>
            <a:ext cx="4120672" cy="3519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7604" y="1645746"/>
            <a:ext cx="2246476" cy="68203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Elephant" panose="02020904090505020303" pitchFamily="18" charset="0"/>
              </a:rPr>
              <a:t>Due </a:t>
            </a:r>
            <a:r>
              <a:rPr lang="en-US" sz="3000" b="1" dirty="0" smtClean="0">
                <a:solidFill>
                  <a:srgbClr val="C00000"/>
                </a:solidFill>
                <a:latin typeface="Elephant" panose="02020904090505020303" pitchFamily="18" charset="0"/>
              </a:rPr>
              <a:t>Date</a:t>
            </a:r>
            <a:endParaRPr lang="en-US" sz="30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C8FEC-A145-4815-8C51-E81435926726}"/>
              </a:ext>
            </a:extLst>
          </p:cNvPr>
          <p:cNvSpPr txBox="1"/>
          <p:nvPr/>
        </p:nvSpPr>
        <p:spPr>
          <a:xfrm>
            <a:off x="78377" y="3718809"/>
            <a:ext cx="9065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Garamond" pitchFamily="18" charset="0"/>
              </a:rPr>
              <a:t>Substance Use</a:t>
            </a:r>
            <a:endParaRPr lang="en-US" sz="4000" b="1" dirty="0">
              <a:latin typeface="Garamond" pitchFamily="18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F89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Tuesday, </a:t>
            </a:r>
            <a:r>
              <a:rPr lang="en-US" sz="4400" b="1" dirty="0">
                <a:solidFill>
                  <a:srgbClr val="F89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August </a:t>
            </a:r>
            <a:r>
              <a:rPr lang="en-US" sz="4400" b="1" dirty="0" smtClean="0">
                <a:solidFill>
                  <a:srgbClr val="F89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1, 2023</a:t>
            </a:r>
            <a:endParaRPr lang="en-US" sz="4400" b="1" dirty="0">
              <a:solidFill>
                <a:srgbClr val="F897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Man Holding Check List Stock Photo | PowerPoint Presentation Templates |  PPT Template Themes | PowerPoint Presentation Portfolio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r="13846" b="3247"/>
          <a:stretch/>
        </p:blipFill>
        <p:spPr bwMode="auto">
          <a:xfrm>
            <a:off x="6878320" y="1322199"/>
            <a:ext cx="2265680" cy="3764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99" y="64898"/>
            <a:ext cx="8724900" cy="12573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What to Submit to </a:t>
            </a:r>
            <a:b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</a:br>
            <a:r>
              <a:rPr lang="en-US" sz="4000" b="1" dirty="0">
                <a:solidFill>
                  <a:srgbClr val="893B81"/>
                </a:solidFill>
                <a:latin typeface="Arial Black" panose="020B0A04020102020204" pitchFamily="34" charset="0"/>
              </a:rPr>
              <a:t>RUHS – Behavioral </a:t>
            </a:r>
            <a:r>
              <a:rPr lang="en-US" sz="4000" b="1" dirty="0" smtClean="0">
                <a:solidFill>
                  <a:srgbClr val="893B81"/>
                </a:solidFill>
                <a:latin typeface="Arial Black" panose="020B0A04020102020204" pitchFamily="34" charset="0"/>
              </a:rPr>
              <a:t>Health</a:t>
            </a:r>
            <a:endParaRPr lang="en-US" sz="4000" b="1" dirty="0">
              <a:solidFill>
                <a:srgbClr val="893B8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817778"/>
            <a:ext cx="7680960" cy="48641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Please email to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  <a:cs typeface="Arial" pitchFamily="34" charset="0"/>
              </a:rPr>
              <a:t>costreport@ruhealth.org</a:t>
            </a:r>
            <a:r>
              <a:rPr lang="en-US" sz="2400" b="1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 marL="1314450" lvl="3" indent="-457200" algn="l">
              <a:buClr>
                <a:srgbClr val="002060"/>
              </a:buClr>
              <a:buSzPct val="8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Electronic copy of </a:t>
            </a:r>
            <a:r>
              <a:rPr lang="en-US" sz="3200" b="1" dirty="0">
                <a:solidFill>
                  <a:srgbClr val="BCD6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Cost Report </a:t>
            </a:r>
            <a:r>
              <a:rPr lang="en-US" sz="3200" b="1" dirty="0" smtClean="0">
                <a:solidFill>
                  <a:srgbClr val="BCD6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Schedules</a:t>
            </a:r>
            <a:endParaRPr lang="en-US" sz="32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1314450" lvl="3" indent="-457200" algn="l">
              <a:buClr>
                <a:srgbClr val="002060"/>
              </a:buClr>
              <a:buSzPct val="8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Your </a:t>
            </a:r>
            <a:r>
              <a:rPr lang="en-US" sz="3200" b="1" dirty="0">
                <a:solidFill>
                  <a:srgbClr val="8A3A8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Financial Statements </a:t>
            </a: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and other supporting schedules, in Excel </a:t>
            </a:r>
            <a:r>
              <a:rPr lang="en-US" sz="32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please, that </a:t>
            </a: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tie to the Cost Report Schedules</a:t>
            </a:r>
          </a:p>
          <a:p>
            <a:pPr marL="1314450" lvl="3" indent="-457200" algn="l">
              <a:buClr>
                <a:srgbClr val="002060"/>
              </a:buClr>
              <a:buSzPct val="8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 schedule of your </a:t>
            </a:r>
            <a:r>
              <a:rPr lang="en-US" sz="3200" b="1" dirty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Published Charges </a:t>
            </a: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(the rates you charge the public) </a:t>
            </a:r>
          </a:p>
          <a:p>
            <a:pPr algn="l">
              <a:lnSpc>
                <a:spcPct val="90000"/>
              </a:lnSpc>
              <a:defRPr/>
            </a:pPr>
            <a:endParaRPr lang="en-US" sz="2400" u="sng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428" y="185157"/>
            <a:ext cx="8527143" cy="1415506"/>
          </a:xfrm>
        </p:spPr>
        <p:txBody>
          <a:bodyPr/>
          <a:lstStyle/>
          <a:p>
            <a:pPr marL="365760" indent="-256032"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Cost Report Schedules and Instructions will be </a:t>
            </a:r>
          </a:p>
          <a:p>
            <a:pPr marL="365760" indent="-256032"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emailed out soon and will also be available on the</a:t>
            </a:r>
          </a:p>
          <a:p>
            <a:pPr marL="365760" indent="-256032"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Department of Mental Health website at: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4990C-A9AB-41DF-BE56-E4CDAA049DE6}"/>
              </a:ext>
            </a:extLst>
          </p:cNvPr>
          <p:cNvSpPr txBox="1"/>
          <p:nvPr/>
        </p:nvSpPr>
        <p:spPr>
          <a:xfrm>
            <a:off x="308428" y="1468865"/>
            <a:ext cx="852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hlinkClick r:id="rId2"/>
              </a:rPr>
              <a:t>www.rcdmh.org/Doing-Business/Provider-Connect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AF683-984A-466C-AB83-75FEE2308E5B}"/>
              </a:ext>
            </a:extLst>
          </p:cNvPr>
          <p:cNvSpPr txBox="1"/>
          <p:nvPr/>
        </p:nvSpPr>
        <p:spPr>
          <a:xfrm>
            <a:off x="308427" y="1969453"/>
            <a:ext cx="852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spcBef>
                <a:spcPts val="0"/>
              </a:spcBef>
              <a:defRPr/>
            </a:pPr>
            <a:r>
              <a:rPr lang="en-US" sz="2800" dirty="0">
                <a:latin typeface="Garamond" pitchFamily="18" charset="0"/>
              </a:rPr>
              <a:t>Under the Contractor Cost Reports header </a:t>
            </a:r>
          </a:p>
          <a:p>
            <a:pPr marL="365760" indent="-256032" algn="ctr">
              <a:spcBef>
                <a:spcPts val="0"/>
              </a:spcBef>
              <a:defRPr/>
            </a:pPr>
            <a:r>
              <a:rPr lang="en-US" sz="2800" dirty="0">
                <a:latin typeface="Garamond" pitchFamily="18" charset="0"/>
              </a:rPr>
              <a:t>on the right side of the screen.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A8594-4163-4423-91C6-4B87A24B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1" y="2884371"/>
            <a:ext cx="7224594" cy="3982443"/>
          </a:xfrm>
          <a:prstGeom prst="rect">
            <a:avLst/>
          </a:prstGeo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4D82BC04-06EB-4E96-840A-50A1D4AE5C6E}"/>
              </a:ext>
            </a:extLst>
          </p:cNvPr>
          <p:cNvSpPr/>
          <p:nvPr/>
        </p:nvSpPr>
        <p:spPr>
          <a:xfrm rot="977768">
            <a:off x="5362352" y="3605485"/>
            <a:ext cx="493466" cy="2062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People Hold Cubes Text Review Stock Illustration 19334644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9048" r="10716" b="19333"/>
          <a:stretch/>
        </p:blipFill>
        <p:spPr bwMode="auto">
          <a:xfrm>
            <a:off x="1937857" y="74608"/>
            <a:ext cx="7097085" cy="432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3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01191" y="2513603"/>
            <a:ext cx="7885611" cy="381000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j-ea"/>
                <a:cs typeface="Lucida Sans Unicode" pitchFamily="34" charset="0"/>
              </a:rPr>
              <a:t>3. 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j-ea"/>
                <a:cs typeface="Lucida Sans Unicode" pitchFamily="34" charset="0"/>
              </a:rPr>
              <a:t>What color are the cells that need to be completed?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32709" y="720476"/>
            <a:ext cx="7154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- One for each </a:t>
            </a:r>
            <a:r>
              <a: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DeptID with associated Program codes/RU numbers. </a:t>
            </a:r>
            <a:endParaRPr lang="en-US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532710" y="2013669"/>
            <a:ext cx="4310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- Enable Macros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32713" y="1566774"/>
            <a:ext cx="7286167" cy="2288428"/>
            <a:chOff x="1532713" y="1566774"/>
            <a:chExt cx="7286167" cy="2288428"/>
          </a:xfrm>
        </p:grpSpPr>
        <p:pic>
          <p:nvPicPr>
            <p:cNvPr id="10" name="Picture 9" descr="Free Stock Photos Download: 3D Man Holding a Check Mark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" r="15454" b="7831"/>
            <a:stretch/>
          </p:blipFill>
          <p:spPr bwMode="auto">
            <a:xfrm>
              <a:off x="7285790" y="1566774"/>
              <a:ext cx="1533090" cy="22884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532713" y="2846935"/>
              <a:ext cx="43868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en-US" b="1" dirty="0">
                  <a:solidFill>
                    <a:srgbClr val="00B050"/>
                  </a:solidFill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- Green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01191" y="290110"/>
            <a:ext cx="78856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1. 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How many cost reports should each contractor complete?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01191" y="1249091"/>
            <a:ext cx="78856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2. 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What is the first thing you need to do when opening     </a:t>
            </a:r>
          </a:p>
          <a:p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   the cost report forms?</a:t>
            </a:r>
            <a:endParaRPr lang="en-US" sz="2200" dirty="0">
              <a:solidFill>
                <a:srgbClr val="00206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" y="4042490"/>
            <a:ext cx="8415395" cy="2841450"/>
            <a:chOff x="1" y="4042490"/>
            <a:chExt cx="8415395" cy="2841450"/>
          </a:xfrm>
        </p:grpSpPr>
        <p:pic>
          <p:nvPicPr>
            <p:cNvPr id="11" name="Picture 10" descr="102,107 3d Man Cliparts, Stock Vector and Royalty Free 3d Man Illustrations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3" t="5094" r="9317" b="6335"/>
            <a:stretch/>
          </p:blipFill>
          <p:spPr bwMode="auto">
            <a:xfrm>
              <a:off x="1" y="4411980"/>
              <a:ext cx="1926136" cy="24719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040436" y="4042490"/>
              <a:ext cx="637496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dirty="0" smtClean="0">
                  <a:latin typeface="Garamond" pitchFamily="18" charset="0"/>
                  <a:cs typeface="Lucida Sans Unicode" pitchFamily="34" charset="0"/>
                </a:rPr>
                <a:t> Published </a:t>
              </a:r>
              <a:r>
                <a:rPr lang="en-US" dirty="0">
                  <a:latin typeface="Garamond" pitchFamily="18" charset="0"/>
                  <a:cs typeface="Lucida Sans Unicode" pitchFamily="34" charset="0"/>
                </a:rPr>
                <a:t>Charge, RCMAR, Drug Medi-Cal Rate, Negotiated Rate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latin typeface="Garamond" pitchFamily="18" charset="0"/>
                  <a:cs typeface="Lucida Sans Unicode" pitchFamily="34" charset="0"/>
                </a:rPr>
                <a:t>[Md &amp; SFC Split </a:t>
              </a:r>
              <a:r>
                <a:rPr lang="en-US" b="1" dirty="0" smtClean="0">
                  <a:latin typeface="Garamond" pitchFamily="18" charset="0"/>
                  <a:cs typeface="Lucida Sans Unicode" pitchFamily="34" charset="0"/>
                </a:rPr>
                <a:t>% = (</a:t>
              </a:r>
              <a:r>
                <a:rPr lang="en-US" b="1" dirty="0">
                  <a:latin typeface="Garamond" pitchFamily="18" charset="0"/>
                  <a:cs typeface="Lucida Sans Unicode" pitchFamily="34" charset="0"/>
                </a:rPr>
                <a:t>Units  x  Rate)  /  Total Weighted Cost]</a:t>
              </a:r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01191" y="3333533"/>
            <a:ext cx="81142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4. 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What rate should a correct weighted </a:t>
            </a:r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average calculation 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be based on? </a:t>
            </a:r>
            <a:endParaRPr lang="en-US" sz="2200" dirty="0">
              <a:solidFill>
                <a:srgbClr val="00206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792097" y="5875902"/>
            <a:ext cx="6146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- </a:t>
            </a:r>
            <a:r>
              <a:rPr lang="en-US" b="1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YES! </a:t>
            </a:r>
            <a:r>
              <a: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Please do not round your figures.</a:t>
            </a:r>
            <a:endParaRPr lang="en-US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51867" y="5151556"/>
            <a:ext cx="7092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5. </a:t>
            </a:r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When entering your cost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and revenues, should you include the cents? </a:t>
            </a:r>
            <a:endParaRPr lang="en-US" sz="2200" b="1" dirty="0">
              <a:solidFill>
                <a:srgbClr val="00206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12" grpId="0" autoUpdateAnimBg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9214" y="1219709"/>
            <a:ext cx="8436429" cy="2781300"/>
            <a:chOff x="801551" y="1052813"/>
            <a:chExt cx="8436429" cy="2781300"/>
          </a:xfrm>
        </p:grpSpPr>
        <p:pic>
          <p:nvPicPr>
            <p:cNvPr id="13" name="Picture 12" descr="3d white man confusing with three red arrows stock photo | Вопросительный  знак, 3d персонаж, Художественные промыслы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280" y="1052813"/>
              <a:ext cx="2781300" cy="278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801551" y="1379834"/>
              <a:ext cx="8436429" cy="1310959"/>
            </a:xfrm>
            <a:prstGeom prst="rect">
              <a:avLst/>
            </a:prstGeom>
          </p:spPr>
          <p:txBody>
            <a:bodyPr vert="horz" rtlCol="0" anchor="b" anchorCtr="0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300" dirty="0">
                  <a:solidFill>
                    <a:srgbClr val="002060"/>
                  </a:solidFill>
                  <a:latin typeface="Garamond" pitchFamily="18" charset="0"/>
                  <a:ea typeface="+mj-ea"/>
                  <a:cs typeface="Lucida Sans Unicode" pitchFamily="34" charset="0"/>
                </a:rPr>
                <a:t>7</a:t>
              </a:r>
              <a:r>
                <a:rPr kumimoji="0" lang="en-US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Lucida Sans Unicode" pitchFamily="34" charset="0"/>
                </a:rPr>
                <a:t>. 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Lucida Sans Unicode" pitchFamily="34" charset="0"/>
                </a:rPr>
                <a:t>What are the due dates for the following cost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300" b="1" dirty="0">
                  <a:solidFill>
                    <a:srgbClr val="002060"/>
                  </a:solidFill>
                  <a:latin typeface="Garamond" pitchFamily="18" charset="0"/>
                  <a:ea typeface="+mj-ea"/>
                  <a:cs typeface="Lucida Sans Unicode" pitchFamily="34" charset="0"/>
                </a:rPr>
                <a:t>    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Lucida Sans Unicode" pitchFamily="34" charset="0"/>
                </a:rPr>
                <a:t>reports?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Times New Roman" pitchFamily="18" charset="0"/>
                </a:rPr>
                <a:t/>
              </a:r>
              <a:b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Times New Roman" pitchFamily="18" charset="0"/>
                </a:rPr>
              </a:b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Lucida Sans Unicode" pitchFamily="34" charset="0"/>
                </a:rPr>
                <a:t>	</a:t>
              </a:r>
              <a:r>
                <a:rPr kumimoji="0" lang="en-US" sz="2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Lucida Sans Unicode" pitchFamily="34" charset="0"/>
                </a:rPr>
                <a:t>Substance</a:t>
              </a:r>
              <a:r>
                <a:rPr kumimoji="0" lang="en-US" sz="27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ramond" pitchFamily="18" charset="0"/>
                  <a:ea typeface="+mj-ea"/>
                  <a:cs typeface="Lucida Sans Unicode" pitchFamily="34" charset="0"/>
                </a:rPr>
                <a:t> Use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j-ea"/>
                <a:cs typeface="Lucida Sans Unicode" pitchFamily="34" charset="0"/>
              </a:endParaRPr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41781" y="1050258"/>
            <a:ext cx="7315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- It will affect how the settlement is calculated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01551" y="348217"/>
            <a:ext cx="8207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6</a:t>
            </a:r>
            <a:r>
              <a:rPr lang="en-US" sz="2200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.</a:t>
            </a: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Why is it important to select the correct type of contract on the top of Schedule 5?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811197" y="2915573"/>
            <a:ext cx="3040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August </a:t>
            </a:r>
            <a:r>
              <a:rPr lang="en-US" b="1" dirty="0" smtClean="0">
                <a:solidFill>
                  <a:srgbClr val="FF000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1, 2022</a:t>
            </a:r>
            <a:endParaRPr lang="en-US" b="1" dirty="0">
              <a:solidFill>
                <a:srgbClr val="FF000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Rectangle 1026"/>
          <p:cNvSpPr>
            <a:spLocks noChangeArrowheads="1"/>
          </p:cNvSpPr>
          <p:nvPr/>
        </p:nvSpPr>
        <p:spPr bwMode="auto">
          <a:xfrm>
            <a:off x="789214" y="3801128"/>
            <a:ext cx="80677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8</a:t>
            </a:r>
            <a:r>
              <a:rPr lang="en-US" sz="2200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.</a:t>
            </a: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What do you need to submit to RUHS - BH at cost </a:t>
            </a:r>
          </a:p>
          <a:p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   report time?</a:t>
            </a:r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1529444" y="4738576"/>
            <a:ext cx="74037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Electronic copy of </a:t>
            </a:r>
            <a:r>
              <a: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completed Cost Report Schedules</a:t>
            </a:r>
            <a:endParaRPr lang="en-US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Appropriate Financials and Supporting </a:t>
            </a:r>
            <a:r>
              <a: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Documentation</a:t>
            </a:r>
          </a:p>
          <a:p>
            <a:endParaRPr lang="en-US" dirty="0" smtClean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Published Charge Rates, if applicable</a:t>
            </a:r>
            <a:endParaRPr lang="en-US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/>
      <p:bldP spid="9" grpId="0"/>
      <p:bldP spid="10" grpId="0" autoUpdateAnimBg="0"/>
      <p:bldP spid="1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08464" y="780303"/>
            <a:ext cx="7835536" cy="2340973"/>
            <a:chOff x="1308464" y="780303"/>
            <a:chExt cx="7835536" cy="2340973"/>
          </a:xfrm>
        </p:grpSpPr>
        <p:pic>
          <p:nvPicPr>
            <p:cNvPr id="13" name="Picture 12" descr="How to Become a Self-Employed Accountant: 5 Steps - Babington Group |  Accounting, Sculpture lessons, 3d man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079" y="780303"/>
              <a:ext cx="2650921" cy="23409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1028"/>
            <p:cNvSpPr txBox="1">
              <a:spLocks noChangeArrowheads="1"/>
            </p:cNvSpPr>
            <p:nvPr/>
          </p:nvSpPr>
          <p:spPr bwMode="auto">
            <a:xfrm>
              <a:off x="1308464" y="2250807"/>
              <a:ext cx="687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 - The Director, Administrator or CEO (or designee)</a:t>
              </a:r>
            </a:p>
          </p:txBody>
        </p:sp>
      </p:grp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568234" y="1788706"/>
            <a:ext cx="8143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10.</a:t>
            </a: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Who is responsible for signing the cost report? 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384664" y="1319914"/>
            <a:ext cx="6356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- </a:t>
            </a:r>
            <a:r>
              <a:rPr lang="en-US" b="1" dirty="0">
                <a:solidFill>
                  <a:srgbClr val="0000CC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Blue</a:t>
            </a: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644434" y="550473"/>
            <a:ext cx="86777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9</a:t>
            </a:r>
            <a:r>
              <a:rPr lang="en-US" sz="2200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.</a:t>
            </a: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What is the correct color of ink for signatures </a:t>
            </a:r>
            <a:endParaRPr lang="en-US" sz="2200" b="1" dirty="0" smtClean="0">
              <a:solidFill>
                <a:srgbClr val="00206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285750" indent="-285750"/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	on 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the </a:t>
            </a:r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cost report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0" name="Rectangle 1026"/>
          <p:cNvSpPr>
            <a:spLocks noChangeArrowheads="1"/>
          </p:cNvSpPr>
          <p:nvPr/>
        </p:nvSpPr>
        <p:spPr bwMode="auto">
          <a:xfrm>
            <a:off x="644434" y="3121276"/>
            <a:ext cx="80677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11.</a:t>
            </a: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What </a:t>
            </a:r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to 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submit </a:t>
            </a:r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once your cost report(s) are finalized?</a:t>
            </a:r>
            <a:endParaRPr lang="en-US" sz="2200" b="1" dirty="0">
              <a:solidFill>
                <a:srgbClr val="00206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3660887"/>
            <a:ext cx="9217975" cy="3197113"/>
            <a:chOff x="0" y="3660887"/>
            <a:chExt cx="9217975" cy="3197113"/>
          </a:xfrm>
        </p:grpSpPr>
        <p:pic>
          <p:nvPicPr>
            <p:cNvPr id="12" name="Picture 11" descr="Premium Photo | 3d white people writing with a pen.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1"/>
            <a:stretch/>
          </p:blipFill>
          <p:spPr bwMode="auto">
            <a:xfrm flipH="1">
              <a:off x="0" y="3734647"/>
              <a:ext cx="1814239" cy="31233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 Box 1027"/>
            <p:cNvSpPr txBox="1">
              <a:spLocks noChangeArrowheads="1"/>
            </p:cNvSpPr>
            <p:nvPr/>
          </p:nvSpPr>
          <p:spPr bwMode="auto">
            <a:xfrm>
              <a:off x="1814239" y="3660887"/>
              <a:ext cx="7403736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One (1) sign electronic </a:t>
              </a:r>
              <a:r>
                <a:rPr lang="en-US" dirty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copy </a:t>
              </a:r>
              <a:r>
                <a:rPr lang="en-US" dirty="0" smtClean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of your Schedule 5</a:t>
              </a:r>
              <a:endPara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Signed copy of your repayment method, if applicable</a:t>
              </a:r>
            </a:p>
            <a:p>
              <a:endPara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One (1) signed in blue ink hard copy of the Schedule 5 mailed to:</a:t>
              </a:r>
            </a:p>
            <a:p>
              <a:pPr lvl="2"/>
              <a:r>
                <a:rPr lang="en-US" dirty="0" smtClean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RUHS-BH Fiscal Analysis Unit</a:t>
              </a:r>
            </a:p>
            <a:p>
              <a:pPr lvl="2"/>
              <a:r>
                <a:rPr lang="en-US" dirty="0" smtClean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PO Box 7549</a:t>
              </a:r>
            </a:p>
            <a:p>
              <a:pPr lvl="2"/>
              <a:r>
                <a:rPr lang="en-US" dirty="0" smtClean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Riverside, CA 92503</a:t>
              </a:r>
              <a:endPara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7" grpId="0" autoUpdateAnimBg="0"/>
      <p:bldP spid="8" grpId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34708B-C139-416B-9DA4-3D3DD0CA00F5}"/>
              </a:ext>
            </a:extLst>
          </p:cNvPr>
          <p:cNvSpPr txBox="1"/>
          <p:nvPr/>
        </p:nvSpPr>
        <p:spPr>
          <a:xfrm>
            <a:off x="369116" y="407629"/>
            <a:ext cx="849547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The purpose of the Cost Report Training is to provide general instructions for completing your annual cost report. This training will also help to:</a:t>
            </a:r>
          </a:p>
          <a:p>
            <a:pPr algn="just"/>
            <a:endParaRPr lang="en-US" sz="32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Identify how to reconcile your unit of services submitted</a:t>
            </a:r>
          </a:p>
          <a:p>
            <a:pPr lvl="1" algn="just"/>
            <a:endParaRPr lang="en-US" b="1" dirty="0">
              <a:solidFill>
                <a:srgbClr val="F8972A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93B8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Which documents are needed to complete your cost report schedules</a:t>
            </a:r>
          </a:p>
          <a:p>
            <a:pPr lvl="1" algn="just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To identify the required documentation that needs to be submitted to BH for review </a:t>
            </a:r>
          </a:p>
          <a:p>
            <a:pPr algn="just"/>
            <a:endParaRPr lang="en-US" sz="2400" dirty="0">
              <a:solidFill>
                <a:srgbClr val="F8972A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364481"/>
            <a:ext cx="8934273" cy="3493519"/>
            <a:chOff x="0" y="3213480"/>
            <a:chExt cx="8934273" cy="3493519"/>
          </a:xfrm>
        </p:grpSpPr>
        <p:pic>
          <p:nvPicPr>
            <p:cNvPr id="1026" name="Picture 2" descr="White Male 3D Man Isolated - Free image on Pixabay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0" t="3997" r="20590" b="3070"/>
            <a:stretch/>
          </p:blipFill>
          <p:spPr bwMode="auto">
            <a:xfrm>
              <a:off x="0" y="3938665"/>
              <a:ext cx="1984638" cy="2768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034"/>
            <p:cNvSpPr txBox="1">
              <a:spLocks noChangeArrowheads="1"/>
            </p:cNvSpPr>
            <p:nvPr/>
          </p:nvSpPr>
          <p:spPr bwMode="auto">
            <a:xfrm>
              <a:off x="568232" y="3213480"/>
              <a:ext cx="836604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1175" indent="-511175">
                <a:spcBef>
                  <a:spcPct val="50000"/>
                </a:spcBef>
              </a:pPr>
              <a:r>
                <a:rPr lang="en-US" sz="2200" b="1" dirty="0">
                  <a:solidFill>
                    <a:srgbClr val="002060"/>
                  </a:solidFill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 </a:t>
              </a:r>
              <a:r>
                <a:rPr lang="en-US" sz="2200" dirty="0" smtClean="0">
                  <a:solidFill>
                    <a:srgbClr val="002060"/>
                  </a:solidFill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14.</a:t>
              </a:r>
              <a:r>
                <a:rPr lang="en-US" sz="2200" dirty="0">
                  <a:solidFill>
                    <a:srgbClr val="002060"/>
                  </a:solidFill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 </a:t>
              </a:r>
              <a:r>
                <a:rPr lang="en-US" sz="2200" b="1" dirty="0">
                  <a:solidFill>
                    <a:srgbClr val="00343D"/>
                  </a:solidFill>
                  <a:latin typeface="Garamond" pitchFamily="18" charset="0"/>
                </a:rPr>
                <a:t> What is the allowable rate cap that an Executive Salary </a:t>
              </a:r>
              <a:r>
                <a:rPr lang="en-US" sz="2200" b="1" dirty="0" smtClean="0">
                  <a:solidFill>
                    <a:srgbClr val="00343D"/>
                  </a:solidFill>
                  <a:latin typeface="Garamond" pitchFamily="18" charset="0"/>
                </a:rPr>
                <a:t>is </a:t>
              </a:r>
              <a:r>
                <a:rPr lang="en-US" sz="2200" b="1" dirty="0">
                  <a:solidFill>
                    <a:srgbClr val="00343D"/>
                  </a:solidFill>
                  <a:latin typeface="Garamond" pitchFamily="18" charset="0"/>
                </a:rPr>
                <a:t>not to exceed?</a:t>
              </a:r>
              <a:r>
                <a:rPr lang="en-US" sz="2200" dirty="0">
                  <a:solidFill>
                    <a:srgbClr val="00343D"/>
                  </a:solidFill>
                  <a:latin typeface="Garamond" pitchFamily="18" charset="0"/>
                </a:rPr>
                <a:t> </a:t>
              </a:r>
              <a:r>
                <a:rPr lang="en-US" sz="2200" b="1" dirty="0" smtClean="0">
                  <a:solidFill>
                    <a:srgbClr val="002060"/>
                  </a:solidFill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endPara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998768" y="2634284"/>
            <a:ext cx="7784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-</a:t>
            </a:r>
            <a:r>
              <a:rPr lang="en-US" dirty="0">
                <a:solidFill>
                  <a:srgbClr val="00343D"/>
                </a:solidFill>
                <a:latin typeface="Garamond" pitchFamily="18" charset="0"/>
              </a:rPr>
              <a:t> OMB A-87 and A-122 (these two are the most common but not limited by </a:t>
            </a:r>
            <a:r>
              <a:rPr lang="en-US" dirty="0" smtClean="0">
                <a:solidFill>
                  <a:srgbClr val="00343D"/>
                </a:solidFill>
                <a:latin typeface="Garamond" pitchFamily="18" charset="0"/>
              </a:rPr>
              <a:t>RUHS</a:t>
            </a:r>
            <a:r>
              <a:rPr lang="en-US" dirty="0">
                <a:solidFill>
                  <a:srgbClr val="00343D"/>
                </a:solidFill>
                <a:latin typeface="Garamond" pitchFamily="18" charset="0"/>
              </a:rPr>
              <a:t>). </a:t>
            </a:r>
            <a:endParaRPr lang="en-US" dirty="0"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568232" y="1721660"/>
            <a:ext cx="83660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1175" indent="-511175"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13.</a:t>
            </a: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b="1" dirty="0">
                <a:solidFill>
                  <a:srgbClr val="00343D"/>
                </a:solidFill>
                <a:latin typeface="Garamond" pitchFamily="18" charset="0"/>
              </a:rPr>
              <a:t> What minimum guidance tools are most commonly </a:t>
            </a:r>
            <a:r>
              <a:rPr lang="en-US" sz="2200" b="1" dirty="0" smtClean="0">
                <a:solidFill>
                  <a:srgbClr val="00343D"/>
                </a:solidFill>
                <a:latin typeface="Garamond" pitchFamily="18" charset="0"/>
              </a:rPr>
              <a:t>used </a:t>
            </a:r>
            <a:r>
              <a:rPr lang="en-US" sz="2200" b="1" dirty="0">
                <a:solidFill>
                  <a:srgbClr val="00343D"/>
                </a:solidFill>
                <a:latin typeface="Garamond" pitchFamily="18" charset="0"/>
              </a:rPr>
              <a:t>when determining allowable and disallowable cost </a:t>
            </a:r>
            <a:r>
              <a:rPr lang="en-US" sz="2200" b="1" dirty="0" smtClean="0">
                <a:solidFill>
                  <a:srgbClr val="00343D"/>
                </a:solidFill>
                <a:latin typeface="Garamond" pitchFamily="18" charset="0"/>
              </a:rPr>
              <a:t>for </a:t>
            </a:r>
            <a:r>
              <a:rPr lang="en-US" sz="2200" b="1" dirty="0">
                <a:solidFill>
                  <a:srgbClr val="00343D"/>
                </a:solidFill>
                <a:latin typeface="Garamond" pitchFamily="18" charset="0"/>
              </a:rPr>
              <a:t>cost reporting</a:t>
            </a:r>
            <a:r>
              <a:rPr lang="en-US" sz="2200" b="1" dirty="0" smtClean="0">
                <a:solidFill>
                  <a:srgbClr val="00343D"/>
                </a:solidFill>
                <a:latin typeface="Garamond" pitchFamily="18" charset="0"/>
              </a:rPr>
              <a:t>?</a:t>
            </a:r>
            <a:r>
              <a:rPr lang="en-US" sz="2200" b="1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644434" y="550473"/>
            <a:ext cx="86777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12.</a:t>
            </a:r>
            <a:r>
              <a:rPr lang="en-US" sz="2200" dirty="0">
                <a:solidFill>
                  <a:srgbClr val="00206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r>
              <a:rPr lang="en-US" sz="2200" b="1" dirty="0">
                <a:solidFill>
                  <a:srgbClr val="003469"/>
                </a:solidFill>
                <a:latin typeface="Garamond" pitchFamily="18" charset="0"/>
              </a:rPr>
              <a:t>What do you do with the state forms</a:t>
            </a:r>
            <a:r>
              <a:rPr lang="en-US" sz="2200" b="1" dirty="0" smtClean="0">
                <a:solidFill>
                  <a:srgbClr val="003469"/>
                </a:solidFill>
                <a:latin typeface="Garamond" pitchFamily="18" charset="0"/>
              </a:rPr>
              <a:t>?</a:t>
            </a:r>
            <a:endParaRPr lang="en-US" sz="2200" b="1" dirty="0">
              <a:solidFill>
                <a:srgbClr val="00206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" name="Text Box 1028"/>
          <p:cNvSpPr txBox="1">
            <a:spLocks noChangeArrowheads="1"/>
          </p:cNvSpPr>
          <p:nvPr/>
        </p:nvSpPr>
        <p:spPr bwMode="auto">
          <a:xfrm>
            <a:off x="2173227" y="4178768"/>
            <a:ext cx="63835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smtClean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-</a:t>
            </a:r>
            <a:r>
              <a:rPr lang="en-US" dirty="0">
                <a:solidFill>
                  <a:srgbClr val="00343D"/>
                </a:solidFill>
                <a:latin typeface="Garamond" pitchFamily="18" charset="0"/>
              </a:rPr>
              <a:t> The salary of an individual is not to exceed the rate that is outlined on </a:t>
            </a:r>
            <a:r>
              <a:rPr lang="en-US" dirty="0" smtClean="0">
                <a:solidFill>
                  <a:srgbClr val="00343D"/>
                </a:solidFill>
                <a:latin typeface="Garamond" pitchFamily="18" charset="0"/>
              </a:rPr>
              <a:t>the Executive </a:t>
            </a:r>
            <a:r>
              <a:rPr lang="en-US" dirty="0">
                <a:solidFill>
                  <a:srgbClr val="00343D"/>
                </a:solidFill>
                <a:latin typeface="Garamond" pitchFamily="18" charset="0"/>
              </a:rPr>
              <a:t>Salary Schedule for the reporting year. Also known as Level II </a:t>
            </a:r>
            <a:r>
              <a:rPr lang="en-US" dirty="0" smtClean="0">
                <a:solidFill>
                  <a:srgbClr val="00343D"/>
                </a:solidFill>
                <a:latin typeface="Garamond" pitchFamily="18" charset="0"/>
              </a:rPr>
              <a:t>Executive </a:t>
            </a:r>
            <a:r>
              <a:rPr lang="en-US" dirty="0">
                <a:solidFill>
                  <a:srgbClr val="00343D"/>
                </a:solidFill>
                <a:latin typeface="Garamond" pitchFamily="18" charset="0"/>
              </a:rPr>
              <a:t>Salary rate. Please see     	 	  </a:t>
            </a:r>
          </a:p>
          <a:p>
            <a:r>
              <a:rPr lang="en-US" dirty="0">
                <a:latin typeface="Garamond" panose="02020404030301010803" pitchFamily="18" charset="0"/>
              </a:rPr>
              <a:t>	     </a:t>
            </a:r>
            <a:r>
              <a:rPr lang="en-US" dirty="0">
                <a:latin typeface="Garamond" panose="02020404030301010803" pitchFamily="18" charset="0"/>
                <a:hlinkClick r:id="rId4"/>
              </a:rPr>
              <a:t>https://grants.nih.gov/grants/policy/salcap_summary.htm</a:t>
            </a:r>
            <a:r>
              <a:rPr lang="en-US" dirty="0">
                <a:latin typeface="Garamond" panose="02020404030301010803" pitchFamily="18" charset="0"/>
              </a:rPr>
              <a:t>  </a:t>
            </a:r>
            <a:endParaRPr lang="en-US" dirty="0">
              <a:solidFill>
                <a:srgbClr val="00343D"/>
              </a:solidFill>
              <a:latin typeface="Garamond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8770" y="57024"/>
            <a:ext cx="7995873" cy="1847277"/>
            <a:chOff x="998770" y="57024"/>
            <a:chExt cx="7995873" cy="1847277"/>
          </a:xfrm>
        </p:grpSpPr>
        <p:sp>
          <p:nvSpPr>
            <p:cNvPr id="7" name="Text Box 1029"/>
            <p:cNvSpPr txBox="1">
              <a:spLocks noChangeArrowheads="1"/>
            </p:cNvSpPr>
            <p:nvPr/>
          </p:nvSpPr>
          <p:spPr bwMode="auto">
            <a:xfrm>
              <a:off x="998770" y="959035"/>
              <a:ext cx="69623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aramond" pitchFamily="18" charset="0"/>
                  <a:ea typeface="Lucida Sans Unicode" pitchFamily="34" charset="0"/>
                  <a:cs typeface="Lucida Sans Unicode" pitchFamily="34" charset="0"/>
                </a:rPr>
                <a:t> - </a:t>
              </a:r>
              <a:r>
                <a:rPr lang="en-US" dirty="0">
                  <a:solidFill>
                    <a:srgbClr val="0E2041"/>
                  </a:solidFill>
                  <a:latin typeface="Garamond" pitchFamily="18" charset="0"/>
                </a:rPr>
                <a:t>You will sign them, certify them and mail them back to RUHS – BH (</a:t>
              </a:r>
              <a:r>
                <a:rPr lang="en-US" dirty="0" smtClean="0">
                  <a:solidFill>
                    <a:srgbClr val="0E2041"/>
                  </a:solidFill>
                  <a:latin typeface="Garamond" pitchFamily="18" charset="0"/>
                </a:rPr>
                <a:t>SA)</a:t>
              </a:r>
              <a:endParaRPr lang="en-US" b="1" dirty="0">
                <a:solidFill>
                  <a:srgbClr val="0000CC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17" name="Picture 16" descr="3d Man Writing PNG Transparent Background, Free Download #34767 -  FreeIconsPNG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1" r="14749"/>
            <a:stretch/>
          </p:blipFill>
          <p:spPr bwMode="auto">
            <a:xfrm>
              <a:off x="7709483" y="57024"/>
              <a:ext cx="1285160" cy="184727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8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utoUpdateAnimBg="0"/>
      <p:bldP spid="8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4/7 to support your business. | Support worker, Care jobs, Bookkeepi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7355"/>
            <a:ext cx="3017520" cy="262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mail, 3D Men Images – Browse 11,706 Stock Photos, Vectors, and Video |  Adobe Stock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3559" r="2131"/>
          <a:stretch/>
        </p:blipFill>
        <p:spPr bwMode="auto">
          <a:xfrm>
            <a:off x="7106036" y="100668"/>
            <a:ext cx="1929468" cy="22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5942" y="112785"/>
            <a:ext cx="70892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n-US" sz="28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If further assistance is required, please contact us at </a:t>
            </a:r>
            <a:r>
              <a:rPr lang="en-US" sz="3200" b="1" dirty="0">
                <a:latin typeface="Garamond" pitchFamily="18" charset="0"/>
                <a:ea typeface="Lucida Sans Unicode" pitchFamily="34" charset="0"/>
                <a:cs typeface="Lucida Sans Unicode" pitchFamily="34" charset="0"/>
                <a:hlinkClick r:id="rId4"/>
              </a:rPr>
              <a:t>costreport@ruhealth.org</a:t>
            </a:r>
            <a:r>
              <a:rPr lang="en-US" sz="3200" b="1" dirty="0"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3200" dirty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to set up a meeting with our reviewers</a:t>
            </a:r>
            <a:r>
              <a:rPr lang="en-US" sz="32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.</a:t>
            </a:r>
            <a:endParaRPr lang="en-US" sz="3200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2473" y="2725496"/>
            <a:ext cx="66530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Presentation and training resources will be posted on our website at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hlinkClick r:id="rId5"/>
              </a:rPr>
              <a:t>www.rcdmh.org/Doing-Business/Provider-Connect</a:t>
            </a:r>
            <a:r>
              <a:rPr lang="en-US" sz="3200" dirty="0" smtClean="0">
                <a:solidFill>
                  <a:srgbClr val="003469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.</a:t>
            </a:r>
            <a:endParaRPr lang="en-US" dirty="0">
              <a:solidFill>
                <a:srgbClr val="003469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56558" y="3729144"/>
            <a:ext cx="4322428" cy="3030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51310" y="306186"/>
            <a:ext cx="3993944" cy="28544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/>
          <p:nvPr/>
        </p:nvPicPr>
        <p:blipFill rotWithShape="1">
          <a:blip r:embed="rId4"/>
          <a:srcRect t="1131" r="1602"/>
          <a:stretch/>
        </p:blipFill>
        <p:spPr bwMode="auto">
          <a:xfrm>
            <a:off x="5067955" y="306185"/>
            <a:ext cx="3337814" cy="36282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75620" y="3061981"/>
            <a:ext cx="3246233" cy="358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/>
          <p:nvPr/>
        </p:nvPicPr>
        <p:blipFill rotWithShape="1">
          <a:blip r:embed="rId6"/>
          <a:srcRect l="802" t="883" b="1253"/>
          <a:stretch/>
        </p:blipFill>
        <p:spPr bwMode="auto">
          <a:xfrm>
            <a:off x="3237997" y="1733389"/>
            <a:ext cx="2737216" cy="38107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76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7086600" cy="12478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8972A"/>
                </a:solidFill>
              </a:rPr>
              <a:t>QUESTIONS?</a:t>
            </a:r>
          </a:p>
        </p:txBody>
      </p:sp>
      <p:pic>
        <p:nvPicPr>
          <p:cNvPr id="3" name="Picture 2" descr="3d illustration of person with word Q&amp;A cubes – Jove Bel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90" y="1787938"/>
            <a:ext cx="2924577" cy="2977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 Man With Thank You Text Board Stock Photo | PowerPoint Slide  Presentation Sample | Slide PPT | Template Present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ick figure with dust mas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r="17467" b="12641"/>
          <a:stretch/>
        </p:blipFill>
        <p:spPr bwMode="auto">
          <a:xfrm>
            <a:off x="0" y="0"/>
            <a:ext cx="1981200" cy="36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03399" y="0"/>
            <a:ext cx="6955365" cy="7619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93B81"/>
                </a:solidFill>
                <a:latin typeface="Arial Black" panose="020B0A04020102020204" pitchFamily="34" charset="0"/>
              </a:rPr>
              <a:t>Response to COVID-19: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type="subTitle" idx="1"/>
          </p:nvPr>
        </p:nvSpPr>
        <p:spPr>
          <a:xfrm>
            <a:off x="1803399" y="922866"/>
            <a:ext cx="7107765" cy="346625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The County intends to continue to comply with the Department of Health Care Services (DHCS) guidelines and instructions during the COVID-19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pandemic.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Please plan to submit a </a:t>
            </a: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single cost report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for the fiscal year. We will notify you if we receive anything different from the State. </a:t>
            </a:r>
          </a:p>
          <a:p>
            <a:pPr lvl="2"/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2"/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2"/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2"/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1" algn="l"/>
            <a:endParaRPr lang="en-US" sz="2000" b="1" dirty="0">
              <a:solidFill>
                <a:srgbClr val="FF000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1DA67-2C6F-459B-87C8-DBF58BA4D944}"/>
              </a:ext>
            </a:extLst>
          </p:cNvPr>
          <p:cNvSpPr txBox="1"/>
          <p:nvPr/>
        </p:nvSpPr>
        <p:spPr>
          <a:xfrm>
            <a:off x="358561" y="4455616"/>
            <a:ext cx="849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July 1, </a:t>
            </a:r>
            <a:r>
              <a:rPr lang="en-US" sz="3200" b="1" dirty="0" smtClean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2022 </a:t>
            </a:r>
            <a:r>
              <a:rPr lang="en-US" sz="3200" b="1" dirty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– June 30, </a:t>
            </a:r>
            <a:r>
              <a:rPr lang="en-US" sz="3200" b="1" dirty="0" smtClean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2023*</a:t>
            </a:r>
            <a:endParaRPr lang="en-US" sz="3200" b="1" dirty="0">
              <a:solidFill>
                <a:srgbClr val="893B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" y="5123461"/>
            <a:ext cx="8578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Please complete your cost reports based on the contract settlement as </a:t>
            </a:r>
            <a:r>
              <a:rPr lang="en-US" sz="2800" b="1" dirty="0" smtClean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outlined </a:t>
            </a:r>
            <a:r>
              <a:rPr lang="en-US" sz="2800" b="1" dirty="0">
                <a:solidFill>
                  <a:srgbClr val="F8972A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in your Exhibit C of your contract.</a:t>
            </a:r>
          </a:p>
        </p:txBody>
      </p:sp>
    </p:spTree>
    <p:extLst>
      <p:ext uri="{BB962C8B-B14F-4D97-AF65-F5344CB8AC3E}">
        <p14:creationId xmlns:p14="http://schemas.microsoft.com/office/powerpoint/2010/main" val="2499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3d Human Pose Represent On First Stock Illustration 158511683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9" t="14510" r="6178" b="15651"/>
          <a:stretch/>
        </p:blipFill>
        <p:spPr bwMode="auto">
          <a:xfrm>
            <a:off x="0" y="0"/>
            <a:ext cx="1755649" cy="41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2596"/>
            <a:ext cx="7086600" cy="657808"/>
          </a:xfrm>
        </p:spPr>
        <p:txBody>
          <a:bodyPr/>
          <a:lstStyle/>
          <a:p>
            <a:r>
              <a:rPr lang="en-US" b="1" dirty="0" smtClean="0">
                <a:solidFill>
                  <a:srgbClr val="893B81"/>
                </a:solidFill>
                <a:latin typeface="Arial Black" panose="020B0A04020102020204" pitchFamily="34" charset="0"/>
              </a:rPr>
              <a:t>*NOTIFICATION!!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803399" y="922866"/>
            <a:ext cx="7107765" cy="346625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The County 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cs typeface="Arial" charset="0"/>
              </a:rPr>
              <a:t>has received notice from DHCS that partial FY2022/2023 units will be reimbursed per prior COVID-19 guidelines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BUT NOT TO WORRY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Please 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still plan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to submit a </a:t>
            </a:r>
            <a:r>
              <a:rPr lang="en-US" sz="2800" b="1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single cost 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report and financials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for the fiscal 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year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rPr>
              <a:t>despite your contract type.</a:t>
            </a:r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2"/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2"/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2"/>
            <a:endParaRPr lang="en-US" sz="1800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lvl="1" algn="l"/>
            <a:endParaRPr lang="en-US" sz="2000" b="1" dirty="0">
              <a:solidFill>
                <a:srgbClr val="FF0000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Garamond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1DA67-2C6F-459B-87C8-DBF58BA4D944}"/>
              </a:ext>
            </a:extLst>
          </p:cNvPr>
          <p:cNvSpPr txBox="1"/>
          <p:nvPr/>
        </p:nvSpPr>
        <p:spPr>
          <a:xfrm>
            <a:off x="661307" y="2266060"/>
            <a:ext cx="848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July 1, </a:t>
            </a:r>
            <a:r>
              <a:rPr lang="en-US" sz="3200" b="1" dirty="0" smtClean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2022 </a:t>
            </a:r>
            <a:r>
              <a:rPr lang="en-US" sz="3200" b="1" dirty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– </a:t>
            </a:r>
            <a:r>
              <a:rPr lang="en-US" sz="3200" b="1" dirty="0" smtClean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May 11, 2023 </a:t>
            </a:r>
            <a:r>
              <a:rPr lang="en-US" sz="2800" dirty="0">
                <a:latin typeface="Garamond" pitchFamily="18" charset="0"/>
                <a:cs typeface="Arial" charset="0"/>
              </a:rPr>
              <a:t>– COVID-19 guidelines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1DA67-2C6F-459B-87C8-DBF58BA4D944}"/>
              </a:ext>
            </a:extLst>
          </p:cNvPr>
          <p:cNvSpPr txBox="1"/>
          <p:nvPr/>
        </p:nvSpPr>
        <p:spPr>
          <a:xfrm>
            <a:off x="595993" y="2873297"/>
            <a:ext cx="85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 smtClean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May 12, 2023 </a:t>
            </a:r>
            <a:r>
              <a:rPr lang="en-US" sz="3200" b="1" dirty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– </a:t>
            </a:r>
            <a:r>
              <a:rPr lang="en-US" sz="3200" b="1" dirty="0" smtClean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June </a:t>
            </a:r>
            <a:r>
              <a:rPr lang="en-US" sz="3200" b="1" dirty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30, </a:t>
            </a:r>
            <a:r>
              <a:rPr lang="en-US" sz="3200" b="1" dirty="0" smtClean="0">
                <a:solidFill>
                  <a:srgbClr val="893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2023 </a:t>
            </a:r>
            <a:r>
              <a:rPr lang="en-US" sz="2800" dirty="0">
                <a:latin typeface="Garamond" pitchFamily="18" charset="0"/>
                <a:cs typeface="Arial" charset="0"/>
              </a:rPr>
              <a:t>– prior guidelines</a:t>
            </a:r>
          </a:p>
        </p:txBody>
      </p:sp>
    </p:spTree>
    <p:extLst>
      <p:ext uri="{BB962C8B-B14F-4D97-AF65-F5344CB8AC3E}">
        <p14:creationId xmlns:p14="http://schemas.microsoft.com/office/powerpoint/2010/main" val="143660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D man near red question mark - CAAT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8270" b="10927"/>
          <a:stretch/>
        </p:blipFill>
        <p:spPr bwMode="auto">
          <a:xfrm>
            <a:off x="4425359" y="841072"/>
            <a:ext cx="4588012" cy="5381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40" y="1067843"/>
            <a:ext cx="4776563" cy="2063236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893B81"/>
                </a:solidFill>
                <a:latin typeface="Arial Black" panose="020B0A04020102020204" pitchFamily="34" charset="0"/>
              </a:rPr>
              <a:t>So Where Do</a:t>
            </a:r>
            <a:br>
              <a:rPr lang="en-US" sz="4800" b="1" dirty="0">
                <a:solidFill>
                  <a:srgbClr val="893B81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893B81"/>
                </a:solidFill>
                <a:latin typeface="Arial Black" panose="020B0A04020102020204" pitchFamily="34" charset="0"/>
              </a:rPr>
              <a:t>I Begin?</a:t>
            </a:r>
          </a:p>
        </p:txBody>
      </p:sp>
    </p:spTree>
    <p:extLst>
      <p:ext uri="{BB962C8B-B14F-4D97-AF65-F5344CB8AC3E}">
        <p14:creationId xmlns:p14="http://schemas.microsoft.com/office/powerpoint/2010/main" val="18763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HS PPT template1">
  <a:themeElements>
    <a:clrScheme name="RUHS 2">
      <a:dk1>
        <a:srgbClr val="0E213D"/>
      </a:dk1>
      <a:lt1>
        <a:sysClr val="window" lastClr="FFFFFF"/>
      </a:lt1>
      <a:dk2>
        <a:srgbClr val="083065"/>
      </a:dk2>
      <a:lt2>
        <a:srgbClr val="EEECE1"/>
      </a:lt2>
      <a:accent1>
        <a:srgbClr val="073166"/>
      </a:accent1>
      <a:accent2>
        <a:srgbClr val="67235C"/>
      </a:accent2>
      <a:accent3>
        <a:srgbClr val="ACCB2A"/>
      </a:accent3>
      <a:accent4>
        <a:srgbClr val="E57C2A"/>
      </a:accent4>
      <a:accent5>
        <a:srgbClr val="FFFEFD"/>
      </a:accent5>
      <a:accent6>
        <a:srgbClr val="FFFDF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2881</Words>
  <Application>Microsoft Office PowerPoint</Application>
  <PresentationFormat>On-screen Show (4:3)</PresentationFormat>
  <Paragraphs>322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Aharoni</vt:lpstr>
      <vt:lpstr>Arial</vt:lpstr>
      <vt:lpstr>Arial Black</vt:lpstr>
      <vt:lpstr>Calibri</vt:lpstr>
      <vt:lpstr>Elephant</vt:lpstr>
      <vt:lpstr>Garamond</vt:lpstr>
      <vt:lpstr>Lucida Sans Unicode</vt:lpstr>
      <vt:lpstr>Open Sans</vt:lpstr>
      <vt:lpstr>Times New Roman</vt:lpstr>
      <vt:lpstr>Wingdings</vt:lpstr>
      <vt:lpstr>Wingdings 3</vt:lpstr>
      <vt:lpstr>RUHS PPT template1</vt:lpstr>
      <vt:lpstr>Substance Use</vt:lpstr>
      <vt:lpstr>Housekeeping Rules</vt:lpstr>
      <vt:lpstr>What is a Cost Report?</vt:lpstr>
      <vt:lpstr>PowerPoint Presentation</vt:lpstr>
      <vt:lpstr>What is the Purpose of Cost Report Training?</vt:lpstr>
      <vt:lpstr>PowerPoint Presentation</vt:lpstr>
      <vt:lpstr>Response to COVID-19: </vt:lpstr>
      <vt:lpstr>*NOTIFICATION!! </vt:lpstr>
      <vt:lpstr>So Where Do I Begin?</vt:lpstr>
      <vt:lpstr>You’ve made the 1st step by attending this (last) training!</vt:lpstr>
      <vt:lpstr>PowerPoint Presentation</vt:lpstr>
      <vt:lpstr>Exhibit C &amp; Schedule I</vt:lpstr>
      <vt:lpstr>Reconciling Your UOS</vt:lpstr>
      <vt:lpstr>PowerPoint Presentation</vt:lpstr>
      <vt:lpstr>PVD 2004 Data Entry Detail Report</vt:lpstr>
      <vt:lpstr>PVD 2002 Batch Service Detail</vt:lpstr>
      <vt:lpstr>Exporting ELMR Reports</vt:lpstr>
      <vt:lpstr>PowerPoint Presentation</vt:lpstr>
      <vt:lpstr>MHS 3011 Report (in RDS)</vt:lpstr>
      <vt:lpstr>PowerPoint Presentation</vt:lpstr>
      <vt:lpstr>Void &amp; Replace Report</vt:lpstr>
      <vt:lpstr>Any services that were DENIED would have been sent out to the provider on a V&amp;R report to allow the provider time to correct the issue before fully denying the services.</vt:lpstr>
      <vt:lpstr>PowerPoint Presentation</vt:lpstr>
      <vt:lpstr>PowerPoint Presentation</vt:lpstr>
      <vt:lpstr>Financial Statements</vt:lpstr>
      <vt:lpstr>PowerPoint Presentation</vt:lpstr>
      <vt:lpstr>PowerPoint Presentation</vt:lpstr>
      <vt:lpstr>Be sure to have a record of all the payments received from RUHS-BH. This information is needed for your Sch 3 &amp; Sch 5 of your cost report schedules. </vt:lpstr>
      <vt:lpstr>PowerPoint Presentation</vt:lpstr>
      <vt:lpstr>PowerPoint Presentation</vt:lpstr>
      <vt:lpstr>Cost Report Overview: Schedule 1</vt:lpstr>
      <vt:lpstr>PowerPoint Presentation</vt:lpstr>
      <vt:lpstr>Common Mistakes of Calculating Weighted Average</vt:lpstr>
      <vt:lpstr>Correct Method of Calculating Weighted Average</vt:lpstr>
      <vt:lpstr>Compliance Reminders  </vt:lpstr>
      <vt:lpstr>Cost Report Overview: Schedule 2</vt:lpstr>
      <vt:lpstr>PowerPoint Presentation</vt:lpstr>
      <vt:lpstr>Cost Report Overview: Schedule 2A</vt:lpstr>
      <vt:lpstr>Cost Report Overview: Schedule 3</vt:lpstr>
      <vt:lpstr>Cost Report Overview: Schedule 4</vt:lpstr>
      <vt:lpstr>PowerPoint Presentation</vt:lpstr>
      <vt:lpstr>Cost Report Overview: Schedule 5</vt:lpstr>
      <vt:lpstr>PowerPoint Presentation</vt:lpstr>
      <vt:lpstr>PowerPoint Presentation</vt:lpstr>
      <vt:lpstr> State Forms Requirements</vt:lpstr>
      <vt:lpstr>How many Cost Reports do I need?</vt:lpstr>
      <vt:lpstr>Cost Report Instructions  &amp; Samples</vt:lpstr>
      <vt:lpstr>Enabling Macros:</vt:lpstr>
      <vt:lpstr>Enabling Macros (cont.):</vt:lpstr>
      <vt:lpstr>Enabling Macros (cont.):</vt:lpstr>
      <vt:lpstr>Presenting the Cost Report Schedules</vt:lpstr>
      <vt:lpstr>When are the Cost Reports Due?</vt:lpstr>
      <vt:lpstr>Due Date</vt:lpstr>
      <vt:lpstr>What to Submit to  RUHS – Behavioral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2015-07-29T21:08:43Z</dcterms:created>
  <dcterms:modified xsi:type="dcterms:W3CDTF">2023-06-26T21:52:39Z</dcterms:modified>
</cp:coreProperties>
</file>